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5" r:id="rId2"/>
    <p:sldMasterId id="2147483887" r:id="rId3"/>
    <p:sldMasterId id="2147483899" r:id="rId4"/>
    <p:sldMasterId id="2147483935" r:id="rId5"/>
    <p:sldMasterId id="2147483972" r:id="rId6"/>
  </p:sldMasterIdLst>
  <p:notesMasterIdLst>
    <p:notesMasterId r:id="rId40"/>
  </p:notesMasterIdLst>
  <p:sldIdLst>
    <p:sldId id="349" r:id="rId7"/>
    <p:sldId id="257" r:id="rId8"/>
    <p:sldId id="354" r:id="rId9"/>
    <p:sldId id="355" r:id="rId10"/>
    <p:sldId id="365" r:id="rId11"/>
    <p:sldId id="363" r:id="rId12"/>
    <p:sldId id="403" r:id="rId13"/>
    <p:sldId id="357" r:id="rId14"/>
    <p:sldId id="356" r:id="rId15"/>
    <p:sldId id="394" r:id="rId16"/>
    <p:sldId id="404" r:id="rId17"/>
    <p:sldId id="369" r:id="rId18"/>
    <p:sldId id="395" r:id="rId19"/>
    <p:sldId id="399" r:id="rId20"/>
    <p:sldId id="396" r:id="rId21"/>
    <p:sldId id="397" r:id="rId22"/>
    <p:sldId id="398" r:id="rId23"/>
    <p:sldId id="371" r:id="rId24"/>
    <p:sldId id="372" r:id="rId25"/>
    <p:sldId id="402" r:id="rId26"/>
    <p:sldId id="374" r:id="rId27"/>
    <p:sldId id="406" r:id="rId28"/>
    <p:sldId id="405" r:id="rId29"/>
    <p:sldId id="400" r:id="rId30"/>
    <p:sldId id="407" r:id="rId31"/>
    <p:sldId id="401" r:id="rId32"/>
    <p:sldId id="362" r:id="rId33"/>
    <p:sldId id="352" r:id="rId34"/>
    <p:sldId id="361" r:id="rId35"/>
    <p:sldId id="359" r:id="rId36"/>
    <p:sldId id="360" r:id="rId37"/>
    <p:sldId id="358" r:id="rId38"/>
    <p:sldId id="33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3300"/>
    <a:srgbClr val="006600"/>
    <a:srgbClr val="FFFF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92" autoAdjust="0"/>
    <p:restoredTop sz="94380" autoAdjust="0"/>
  </p:normalViewPr>
  <p:slideViewPr>
    <p:cSldViewPr>
      <p:cViewPr>
        <p:scale>
          <a:sx n="80" d="100"/>
          <a:sy n="80" d="100"/>
        </p:scale>
        <p:origin x="108" y="63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F37E9D-9CD3-4B45-BADF-B5765B047E4A}" type="datetimeFigureOut">
              <a:rPr lang="tr-TR"/>
              <a:pPr>
                <a:defRPr/>
              </a:pPr>
              <a:t>02.12.2015</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4998F3-0CE8-4D42-8012-CB90EA996DC5}" type="slidenum">
              <a:rPr lang="tr-TR"/>
              <a:pPr>
                <a:defRPr/>
              </a:pPr>
              <a:t>‹#›</a:t>
            </a:fld>
            <a:endParaRPr lang="tr-T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536575" y="503238"/>
            <a:ext cx="3140075" cy="2354262"/>
          </a:xfrm>
          <a:noFill/>
          <a:ln>
            <a:solidFill>
              <a:srgbClr val="000000"/>
            </a:solidFill>
            <a:miter lim="800000"/>
            <a:headEnd/>
            <a:tailEnd/>
          </a:ln>
        </p:spPr>
      </p:sp>
      <p:sp>
        <p:nvSpPr>
          <p:cNvPr id="3" name="Notes Placeholder 2"/>
          <p:cNvSpPr>
            <a:spLocks noGrp="1"/>
          </p:cNvSpPr>
          <p:nvPr>
            <p:ph type="body" idx="1"/>
          </p:nvPr>
        </p:nvSpPr>
        <p:spPr/>
        <p:txBody>
          <a:bodyPr numCol="2" spcCol="182880">
            <a:normAutofit fontScale="47500" lnSpcReduction="20000"/>
          </a:bodyPr>
          <a:lstStyle/>
          <a:p>
            <a:pPr lvl="2" eaLnBrk="1" fontAlgn="auto" hangingPunct="1">
              <a:spcBef>
                <a:spcPts val="0"/>
              </a:spcBef>
              <a:spcAft>
                <a:spcPts val="0"/>
              </a:spcAft>
              <a:buFont typeface="Arial" pitchFamily="34" charset="0"/>
              <a:buNone/>
              <a:defRPr/>
            </a:pPr>
            <a:endParaRPr lang="en-US" sz="1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065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0660"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10FB0A-21EC-4869-A669-909CE919A723}" type="slidenum">
              <a:rPr lang="tr-TR" smtClean="0">
                <a:cs typeface="Arial" pitchFamily="34" charset="0"/>
              </a:rPr>
              <a:pPr fontAlgn="base">
                <a:spcBef>
                  <a:spcPct val="0"/>
                </a:spcBef>
                <a:spcAft>
                  <a:spcPct val="0"/>
                </a:spcAft>
              </a:pPr>
              <a:t>30</a:t>
            </a:fld>
            <a:endParaRPr lang="tr-TR"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168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71684"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FB9119-3DE6-470E-BE7F-07DB6AD546AE}" type="slidenum">
              <a:rPr lang="tr-TR" smtClean="0">
                <a:cs typeface="Arial" pitchFamily="34" charset="0"/>
              </a:rPr>
              <a:pPr fontAlgn="base">
                <a:spcBef>
                  <a:spcPct val="0"/>
                </a:spcBef>
                <a:spcAft>
                  <a:spcPct val="0"/>
                </a:spcAft>
              </a:pPr>
              <a:t>32</a:t>
            </a:fld>
            <a:endParaRPr lang="tr-T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F824C1-D4DE-4605-ACD3-8600F4E4693F}" type="datetimeFigureOut">
              <a:rPr lang="en-US"/>
              <a:pPr>
                <a:defRPr/>
              </a:pPr>
              <a:t>12/2/2015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46E4B3-5E62-45EF-B2A4-0E83FBA144D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2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25"/>
          <p:cNvSpPr>
            <a:spLocks noGrp="1" noChangeArrowheads="1"/>
          </p:cNvSpPr>
          <p:nvPr>
            <p:ph type="sldNum" sz="quarter" idx="12"/>
          </p:nvPr>
        </p:nvSpPr>
        <p:spPr/>
        <p:txBody>
          <a:bodyPr/>
          <a:lstStyle>
            <a:lvl1pPr>
              <a:defRPr>
                <a:solidFill>
                  <a:srgbClr val="FFFFFF"/>
                </a:solidFill>
              </a:defRPr>
            </a:lvl1pPr>
          </a:lstStyle>
          <a:p>
            <a:pPr>
              <a:defRPr/>
            </a:pPr>
            <a:fld id="{E167FB25-F5DF-4934-920D-1A671647CC5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D13F8E6F-B2A8-495D-B80D-28CA92D18159}" type="slidenum">
              <a:rPr lang="en-US" altLang="ko-KR"/>
              <a:pPr>
                <a:defRPr/>
              </a:pPr>
              <a:t>‹#›</a:t>
            </a:fld>
            <a:endParaRPr lang="en-US" altLang="ko-K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8E237A71-2546-4616-A777-9498DEDE4791}" type="slidenum">
              <a:rPr lang="en-US" altLang="ko-KR"/>
              <a:pPr>
                <a:defRPr/>
              </a:pPr>
              <a:t>‹#›</a:t>
            </a:fld>
            <a:endParaRPr lang="en-US" altLang="ko-K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D923B632-E034-42DC-9BBA-516BD7291B21}" type="slidenum">
              <a:rPr lang="en-US" altLang="ko-KR"/>
              <a:pPr>
                <a:defRPr/>
              </a:pPr>
              <a:t>‹#›</a:t>
            </a:fld>
            <a:endParaRPr lang="en-US" altLang="ko-K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6" name="Altbilgi Yer Tutucusu 5"/>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7" name="Slayt Numarası Yer Tutucusu 6"/>
          <p:cNvSpPr>
            <a:spLocks noGrp="1"/>
          </p:cNvSpPr>
          <p:nvPr>
            <p:ph type="sldNum" sz="quarter" idx="12"/>
          </p:nvPr>
        </p:nvSpPr>
        <p:spPr/>
        <p:txBody>
          <a:bodyPr/>
          <a:lstStyle>
            <a:lvl1pPr fontAlgn="auto" latinLnBrk="0">
              <a:spcBef>
                <a:spcPts val="0"/>
              </a:spcBef>
              <a:spcAft>
                <a:spcPts val="0"/>
              </a:spcAft>
              <a:defRPr kumimoji="0"/>
            </a:lvl1pPr>
          </a:lstStyle>
          <a:p>
            <a:pPr>
              <a:defRPr/>
            </a:pPr>
            <a:fld id="{8ED6647C-BBE0-4739-8DF4-2C6EEE5807DA}" type="slidenum">
              <a:rPr lang="en-US" altLang="ko-KR"/>
              <a:pPr>
                <a:defRPr/>
              </a:pPr>
              <a:t>‹#›</a:t>
            </a:fld>
            <a:endParaRPr lang="en-US" altLang="ko-K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2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25"/>
          <p:cNvSpPr>
            <a:spLocks noGrp="1" noChangeArrowheads="1"/>
          </p:cNvSpPr>
          <p:nvPr>
            <p:ph type="sldNum" sz="quarter" idx="12"/>
          </p:nvPr>
        </p:nvSpPr>
        <p:spPr/>
        <p:txBody>
          <a:bodyPr/>
          <a:lstStyle>
            <a:lvl1pPr>
              <a:defRPr>
                <a:solidFill>
                  <a:srgbClr val="FFFFFF"/>
                </a:solidFill>
              </a:defRPr>
            </a:lvl1pPr>
          </a:lstStyle>
          <a:p>
            <a:pPr>
              <a:defRPr/>
            </a:pPr>
            <a:fld id="{3083125F-0018-4D02-966B-22232C9BCC8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8" name="Altbilgi Yer Tutucusu 7"/>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9" name="Slayt Numarası Yer Tutucusu 8"/>
          <p:cNvSpPr>
            <a:spLocks noGrp="1"/>
          </p:cNvSpPr>
          <p:nvPr>
            <p:ph type="sldNum" sz="quarter" idx="12"/>
          </p:nvPr>
        </p:nvSpPr>
        <p:spPr/>
        <p:txBody>
          <a:bodyPr/>
          <a:lstStyle>
            <a:lvl1pPr fontAlgn="auto" latinLnBrk="0">
              <a:spcBef>
                <a:spcPts val="0"/>
              </a:spcBef>
              <a:spcAft>
                <a:spcPts val="0"/>
              </a:spcAft>
              <a:defRPr kumimoji="0"/>
            </a:lvl1pPr>
          </a:lstStyle>
          <a:p>
            <a:pPr>
              <a:defRPr/>
            </a:pPr>
            <a:fld id="{49955E35-884E-4BD4-BA41-53C52FC5036E}" type="slidenum">
              <a:rPr lang="en-US" altLang="ko-KR"/>
              <a:pPr>
                <a:defRPr/>
              </a:pPr>
              <a:t>‹#›</a:t>
            </a:fld>
            <a:endParaRPr lang="en-US" altLang="ko-K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4" name="Altbilgi Yer Tutucusu 3"/>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5" name="Slayt Numarası Yer Tutucusu 4"/>
          <p:cNvSpPr>
            <a:spLocks noGrp="1"/>
          </p:cNvSpPr>
          <p:nvPr>
            <p:ph type="sldNum" sz="quarter" idx="12"/>
          </p:nvPr>
        </p:nvSpPr>
        <p:spPr/>
        <p:txBody>
          <a:bodyPr/>
          <a:lstStyle>
            <a:lvl1pPr fontAlgn="auto" latinLnBrk="0">
              <a:spcBef>
                <a:spcPts val="0"/>
              </a:spcBef>
              <a:spcAft>
                <a:spcPts val="0"/>
              </a:spcAft>
              <a:defRPr kumimoji="0"/>
            </a:lvl1pPr>
          </a:lstStyle>
          <a:p>
            <a:pPr>
              <a:defRPr/>
            </a:pPr>
            <a:fld id="{670E329E-C95F-4ED7-BB3B-8B9CDCE02D8C}" type="slidenum">
              <a:rPr lang="en-US" altLang="ko-KR"/>
              <a:pPr>
                <a:defRPr/>
              </a:pPr>
              <a:t>‹#›</a:t>
            </a:fld>
            <a:endParaRPr lang="en-US" altLang="ko-K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3" name="Altbilgi Yer Tutucusu 2"/>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4" name="Slayt Numarası Yer Tutucusu 3"/>
          <p:cNvSpPr>
            <a:spLocks noGrp="1"/>
          </p:cNvSpPr>
          <p:nvPr>
            <p:ph type="sldNum" sz="quarter" idx="12"/>
          </p:nvPr>
        </p:nvSpPr>
        <p:spPr/>
        <p:txBody>
          <a:bodyPr/>
          <a:lstStyle>
            <a:lvl1pPr fontAlgn="auto" latinLnBrk="0">
              <a:spcBef>
                <a:spcPts val="0"/>
              </a:spcBef>
              <a:spcAft>
                <a:spcPts val="0"/>
              </a:spcAft>
              <a:defRPr kumimoji="0"/>
            </a:lvl1pPr>
          </a:lstStyle>
          <a:p>
            <a:pPr>
              <a:defRPr/>
            </a:pPr>
            <a:fld id="{7063BA34-10E9-47AE-9954-03D09160E976}" type="slidenum">
              <a:rPr lang="en-US" altLang="ko-KR"/>
              <a:pPr>
                <a:defRPr/>
              </a:pPr>
              <a:t>‹#›</a:t>
            </a:fld>
            <a:endParaRPr lang="en-US" altLang="ko-K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6" name="Altbilgi Yer Tutucusu 5"/>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7" name="Slayt Numarası Yer Tutucusu 6"/>
          <p:cNvSpPr>
            <a:spLocks noGrp="1"/>
          </p:cNvSpPr>
          <p:nvPr>
            <p:ph type="sldNum" sz="quarter" idx="12"/>
          </p:nvPr>
        </p:nvSpPr>
        <p:spPr/>
        <p:txBody>
          <a:bodyPr/>
          <a:lstStyle>
            <a:lvl1pPr fontAlgn="auto" latinLnBrk="0">
              <a:spcBef>
                <a:spcPts val="0"/>
              </a:spcBef>
              <a:spcAft>
                <a:spcPts val="0"/>
              </a:spcAft>
              <a:defRPr kumimoji="0"/>
            </a:lvl1pPr>
          </a:lstStyle>
          <a:p>
            <a:pPr>
              <a:defRPr/>
            </a:pPr>
            <a:fld id="{5A485FC9-E453-4141-B60A-28CAF5123CC0}" type="slidenum">
              <a:rPr lang="en-US" altLang="ko-KR"/>
              <a:pPr>
                <a:defRPr/>
              </a:pPr>
              <a:t>‹#›</a:t>
            </a:fld>
            <a:endParaRPr lang="en-US" altLang="ko-K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6" name="Altbilgi Yer Tutucusu 5"/>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7" name="Slayt Numarası Yer Tutucusu 6"/>
          <p:cNvSpPr>
            <a:spLocks noGrp="1"/>
          </p:cNvSpPr>
          <p:nvPr>
            <p:ph type="sldNum" sz="quarter" idx="12"/>
          </p:nvPr>
        </p:nvSpPr>
        <p:spPr/>
        <p:txBody>
          <a:bodyPr/>
          <a:lstStyle>
            <a:lvl1pPr fontAlgn="auto" latinLnBrk="0">
              <a:spcBef>
                <a:spcPts val="0"/>
              </a:spcBef>
              <a:spcAft>
                <a:spcPts val="0"/>
              </a:spcAft>
              <a:defRPr kumimoji="0"/>
            </a:lvl1pPr>
          </a:lstStyle>
          <a:p>
            <a:pPr>
              <a:defRPr/>
            </a:pPr>
            <a:fld id="{01D5B8EE-6DF2-4B8C-81D8-4F941F87FE3F}" type="slidenum">
              <a:rPr lang="en-US" altLang="ko-KR"/>
              <a:pPr>
                <a:defRPr/>
              </a:pPr>
              <a:t>‹#›</a:t>
            </a:fld>
            <a:endParaRPr lang="en-US" altLang="ko-K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2803FA34-DDB9-4D1E-9BD9-876D90F5B58B}" type="slidenum">
              <a:rPr lang="en-US" altLang="ko-KR"/>
              <a:pPr>
                <a:defRPr/>
              </a:pPr>
              <a:t>‹#›</a:t>
            </a:fld>
            <a:endParaRPr lang="en-US" altLang="ko-K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7C622B5F-134D-459B-A306-1C42B7A161B7}" type="slidenum">
              <a:rPr lang="en-US" altLang="ko-KR"/>
              <a:pPr>
                <a:defRPr/>
              </a:pPr>
              <a:t>‹#›</a:t>
            </a:fld>
            <a:endParaRPr lang="en-US" altLang="ko-K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9"/>
          <p:cNvGrpSpPr>
            <a:grpSpLocks/>
          </p:cNvGrpSpPr>
          <p:nvPr/>
        </p:nvGrpSpPr>
        <p:grpSpPr bwMode="auto">
          <a:xfrm>
            <a:off x="1143000" y="628650"/>
            <a:ext cx="8012113" cy="2571750"/>
            <a:chOff x="720" y="396"/>
            <a:chExt cx="5047" cy="1620"/>
          </a:xfrm>
        </p:grpSpPr>
        <p:sp>
          <p:nvSpPr>
            <p:cNvPr id="5" name="Rectangle 18"/>
            <p:cNvSpPr>
              <a:spLocks noChangeArrowheads="1"/>
            </p:cNvSpPr>
            <p:nvPr userDrawn="1"/>
          </p:nvSpPr>
          <p:spPr bwMode="gray">
            <a:xfrm>
              <a:off x="1081" y="396"/>
              <a:ext cx="4686" cy="1596"/>
            </a:xfrm>
            <a:prstGeom prst="rect">
              <a:avLst/>
            </a:prstGeom>
            <a:solidFill>
              <a:schemeClr val="folHlink"/>
            </a:solidFill>
            <a:ln w="9525">
              <a:noFill/>
              <a:miter lim="800000"/>
              <a:headEnd/>
              <a:tailEnd/>
            </a:ln>
          </p:spPr>
          <p:txBody>
            <a:bodyPr/>
            <a:lstStyle/>
            <a:p>
              <a:pPr algn="ctr"/>
              <a:endParaRPr lang="tr-TR">
                <a:solidFill>
                  <a:srgbClr val="000000"/>
                </a:solidFill>
              </a:endParaRPr>
            </a:p>
          </p:txBody>
        </p:sp>
        <p:sp>
          <p:nvSpPr>
            <p:cNvPr id="6" name="Rectangle 28"/>
            <p:cNvSpPr>
              <a:spLocks noChangeArrowheads="1"/>
            </p:cNvSpPr>
            <p:nvPr userDrawn="1"/>
          </p:nvSpPr>
          <p:spPr bwMode="gray">
            <a:xfrm>
              <a:off x="720" y="1440"/>
              <a:ext cx="576" cy="576"/>
            </a:xfrm>
            <a:prstGeom prst="rect">
              <a:avLst/>
            </a:prstGeom>
            <a:solidFill>
              <a:schemeClr val="folHlink"/>
            </a:solidFill>
            <a:ln w="9525">
              <a:noFill/>
              <a:miter lim="800000"/>
              <a:headEnd/>
              <a:tailEnd/>
            </a:ln>
          </p:spPr>
          <p:txBody>
            <a:bodyPr wrap="none" anchor="ctr"/>
            <a:lstStyle/>
            <a:p>
              <a:pPr algn="ctr"/>
              <a:endParaRPr lang="tr-TR">
                <a:solidFill>
                  <a:srgbClr val="000000"/>
                </a:solidFill>
              </a:endParaRPr>
            </a:p>
          </p:txBody>
        </p:sp>
      </p:grpSp>
      <p:sp>
        <p:nvSpPr>
          <p:cNvPr id="7" name="Rectangle 17"/>
          <p:cNvSpPr>
            <a:spLocks noChangeArrowheads="1"/>
          </p:cNvSpPr>
          <p:nvPr/>
        </p:nvSpPr>
        <p:spPr bwMode="gray">
          <a:xfrm>
            <a:off x="1130300" y="3141663"/>
            <a:ext cx="8013700" cy="574675"/>
          </a:xfrm>
          <a:prstGeom prst="rect">
            <a:avLst/>
          </a:prstGeom>
          <a:solidFill>
            <a:schemeClr val="tx2"/>
          </a:solidFill>
          <a:ln w="9525">
            <a:noFill/>
            <a:miter lim="800000"/>
            <a:headEnd/>
            <a:tailEnd/>
          </a:ln>
        </p:spPr>
        <p:txBody>
          <a:bodyPr wrap="none" anchor="ctr"/>
          <a:lstStyle/>
          <a:p>
            <a:pPr algn="ctr"/>
            <a:endParaRPr lang="tr-TR">
              <a:solidFill>
                <a:srgbClr val="000000"/>
              </a:solidFill>
            </a:endParaRPr>
          </a:p>
        </p:txBody>
      </p:sp>
      <p:sp>
        <p:nvSpPr>
          <p:cNvPr id="8" name="Rectangle 19"/>
          <p:cNvSpPr>
            <a:spLocks noChangeArrowheads="1"/>
          </p:cNvSpPr>
          <p:nvPr/>
        </p:nvSpPr>
        <p:spPr bwMode="gray">
          <a:xfrm>
            <a:off x="573088" y="2520950"/>
            <a:ext cx="576262" cy="641350"/>
          </a:xfrm>
          <a:prstGeom prst="rect">
            <a:avLst/>
          </a:prstGeom>
          <a:solidFill>
            <a:schemeClr val="accent2"/>
          </a:solidFill>
          <a:ln w="9525">
            <a:noFill/>
            <a:miter lim="800000"/>
            <a:headEnd/>
            <a:tailEnd/>
          </a:ln>
        </p:spPr>
        <p:txBody>
          <a:bodyPr/>
          <a:lstStyle/>
          <a:p>
            <a:pPr algn="ctr"/>
            <a:endParaRPr lang="tr-TR">
              <a:solidFill>
                <a:srgbClr val="000000"/>
              </a:solidFill>
            </a:endParaRPr>
          </a:p>
        </p:txBody>
      </p:sp>
      <p:sp>
        <p:nvSpPr>
          <p:cNvPr id="9" name="Rectangle 20"/>
          <p:cNvSpPr>
            <a:spLocks noChangeArrowheads="1"/>
          </p:cNvSpPr>
          <p:nvPr/>
        </p:nvSpPr>
        <p:spPr bwMode="gray">
          <a:xfrm>
            <a:off x="1716088" y="628650"/>
            <a:ext cx="566737" cy="636588"/>
          </a:xfrm>
          <a:prstGeom prst="rect">
            <a:avLst/>
          </a:prstGeom>
          <a:solidFill>
            <a:schemeClr val="hlink"/>
          </a:solidFill>
          <a:ln w="9525">
            <a:noFill/>
            <a:miter lim="800000"/>
            <a:headEnd/>
            <a:tailEnd/>
          </a:ln>
        </p:spPr>
        <p:txBody>
          <a:bodyPr/>
          <a:lstStyle/>
          <a:p>
            <a:pPr algn="ctr"/>
            <a:endParaRPr lang="tr-TR">
              <a:solidFill>
                <a:srgbClr val="000000"/>
              </a:solidFill>
            </a:endParaRPr>
          </a:p>
        </p:txBody>
      </p:sp>
      <p:sp>
        <p:nvSpPr>
          <p:cNvPr id="10" name="Rectangle 21"/>
          <p:cNvSpPr>
            <a:spLocks noChangeArrowheads="1"/>
          </p:cNvSpPr>
          <p:nvPr/>
        </p:nvSpPr>
        <p:spPr bwMode="gray">
          <a:xfrm>
            <a:off x="2278063" y="0"/>
            <a:ext cx="585787" cy="635000"/>
          </a:xfrm>
          <a:prstGeom prst="rect">
            <a:avLst/>
          </a:prstGeom>
          <a:solidFill>
            <a:schemeClr val="hlink"/>
          </a:solidFill>
          <a:ln w="9525">
            <a:noFill/>
            <a:miter lim="800000"/>
            <a:headEnd/>
            <a:tailEnd/>
          </a:ln>
        </p:spPr>
        <p:txBody>
          <a:bodyPr/>
          <a:lstStyle/>
          <a:p>
            <a:pPr algn="ctr"/>
            <a:endParaRPr lang="tr-TR">
              <a:solidFill>
                <a:srgbClr val="000000"/>
              </a:solidFill>
            </a:endParaRPr>
          </a:p>
        </p:txBody>
      </p:sp>
      <p:sp>
        <p:nvSpPr>
          <p:cNvPr id="11" name="Rectangle 22"/>
          <p:cNvSpPr>
            <a:spLocks noChangeArrowheads="1"/>
          </p:cNvSpPr>
          <p:nvPr/>
        </p:nvSpPr>
        <p:spPr bwMode="gray">
          <a:xfrm>
            <a:off x="2281238" y="628650"/>
            <a:ext cx="585787" cy="631825"/>
          </a:xfrm>
          <a:prstGeom prst="rect">
            <a:avLst/>
          </a:prstGeom>
          <a:solidFill>
            <a:schemeClr val="accent2"/>
          </a:solidFill>
          <a:ln w="9525">
            <a:noFill/>
            <a:miter lim="800000"/>
            <a:headEnd/>
            <a:tailEnd/>
          </a:ln>
        </p:spPr>
        <p:txBody>
          <a:bodyPr/>
          <a:lstStyle/>
          <a:p>
            <a:pPr algn="ctr"/>
            <a:endParaRPr lang="tr-TR">
              <a:solidFill>
                <a:srgbClr val="000000"/>
              </a:solidFill>
            </a:endParaRPr>
          </a:p>
        </p:txBody>
      </p:sp>
      <p:sp>
        <p:nvSpPr>
          <p:cNvPr id="12" name="Rectangle 23"/>
          <p:cNvSpPr>
            <a:spLocks noChangeArrowheads="1"/>
          </p:cNvSpPr>
          <p:nvPr/>
        </p:nvSpPr>
        <p:spPr bwMode="gray">
          <a:xfrm>
            <a:off x="1141413" y="1262063"/>
            <a:ext cx="574675" cy="625475"/>
          </a:xfrm>
          <a:prstGeom prst="rect">
            <a:avLst/>
          </a:prstGeom>
          <a:solidFill>
            <a:schemeClr val="hlink"/>
          </a:solidFill>
          <a:ln w="9525">
            <a:noFill/>
            <a:miter lim="800000"/>
            <a:headEnd/>
            <a:tailEnd/>
          </a:ln>
        </p:spPr>
        <p:txBody>
          <a:bodyPr/>
          <a:lstStyle/>
          <a:p>
            <a:pPr algn="ctr"/>
            <a:endParaRPr lang="tr-TR">
              <a:solidFill>
                <a:srgbClr val="000000"/>
              </a:solidFill>
            </a:endParaRPr>
          </a:p>
        </p:txBody>
      </p:sp>
      <p:sp>
        <p:nvSpPr>
          <p:cNvPr id="13" name="Rectangle 24"/>
          <p:cNvSpPr>
            <a:spLocks noChangeArrowheads="1"/>
          </p:cNvSpPr>
          <p:nvPr/>
        </p:nvSpPr>
        <p:spPr bwMode="gray">
          <a:xfrm>
            <a:off x="1716088" y="1263650"/>
            <a:ext cx="566737" cy="622300"/>
          </a:xfrm>
          <a:prstGeom prst="rect">
            <a:avLst/>
          </a:prstGeom>
          <a:solidFill>
            <a:schemeClr val="accent2"/>
          </a:solidFill>
          <a:ln w="9525">
            <a:noFill/>
            <a:miter lim="800000"/>
            <a:headEnd/>
            <a:tailEnd/>
          </a:ln>
        </p:spPr>
        <p:txBody>
          <a:bodyPr/>
          <a:lstStyle/>
          <a:p>
            <a:pPr algn="ctr"/>
            <a:endParaRPr lang="tr-TR">
              <a:solidFill>
                <a:srgbClr val="000000"/>
              </a:solidFill>
            </a:endParaRPr>
          </a:p>
        </p:txBody>
      </p:sp>
      <p:sp>
        <p:nvSpPr>
          <p:cNvPr id="14" name="Rectangle 25"/>
          <p:cNvSpPr>
            <a:spLocks noChangeArrowheads="1"/>
          </p:cNvSpPr>
          <p:nvPr/>
        </p:nvSpPr>
        <p:spPr bwMode="gray">
          <a:xfrm>
            <a:off x="573088" y="1885950"/>
            <a:ext cx="576262" cy="644525"/>
          </a:xfrm>
          <a:prstGeom prst="rect">
            <a:avLst/>
          </a:prstGeom>
          <a:solidFill>
            <a:schemeClr val="hlink"/>
          </a:solidFill>
          <a:ln w="9525">
            <a:noFill/>
            <a:miter lim="800000"/>
            <a:headEnd/>
            <a:tailEnd/>
          </a:ln>
        </p:spPr>
        <p:txBody>
          <a:bodyPr/>
          <a:lstStyle/>
          <a:p>
            <a:pPr algn="ctr"/>
            <a:endParaRPr lang="tr-TR">
              <a:solidFill>
                <a:srgbClr val="000000"/>
              </a:solidFill>
            </a:endParaRPr>
          </a:p>
        </p:txBody>
      </p:sp>
      <p:sp>
        <p:nvSpPr>
          <p:cNvPr id="15" name="Rectangle 26"/>
          <p:cNvSpPr>
            <a:spLocks noChangeArrowheads="1"/>
          </p:cNvSpPr>
          <p:nvPr/>
        </p:nvSpPr>
        <p:spPr bwMode="gray">
          <a:xfrm>
            <a:off x="1141413" y="1885950"/>
            <a:ext cx="576262" cy="644525"/>
          </a:xfrm>
          <a:prstGeom prst="rect">
            <a:avLst/>
          </a:prstGeom>
          <a:solidFill>
            <a:schemeClr val="accent2"/>
          </a:solidFill>
          <a:ln w="9525">
            <a:noFill/>
            <a:miter lim="800000"/>
            <a:headEnd/>
            <a:tailEnd/>
          </a:ln>
        </p:spPr>
        <p:txBody>
          <a:bodyPr/>
          <a:lstStyle/>
          <a:p>
            <a:pPr algn="ctr"/>
            <a:endParaRPr lang="tr-TR">
              <a:solidFill>
                <a:srgbClr val="000000"/>
              </a:solidFill>
            </a:endParaRPr>
          </a:p>
        </p:txBody>
      </p:sp>
      <p:sp>
        <p:nvSpPr>
          <p:cNvPr id="16" name="Rectangle 27"/>
          <p:cNvSpPr>
            <a:spLocks noChangeArrowheads="1"/>
          </p:cNvSpPr>
          <p:nvPr/>
        </p:nvSpPr>
        <p:spPr bwMode="gray">
          <a:xfrm>
            <a:off x="0" y="2528888"/>
            <a:ext cx="574675" cy="633412"/>
          </a:xfrm>
          <a:prstGeom prst="rect">
            <a:avLst/>
          </a:prstGeom>
          <a:solidFill>
            <a:schemeClr val="hlink"/>
          </a:solidFill>
          <a:ln w="9525">
            <a:noFill/>
            <a:miter lim="800000"/>
            <a:headEnd/>
            <a:tailEnd/>
          </a:ln>
        </p:spPr>
        <p:txBody>
          <a:bodyPr/>
          <a:lstStyle/>
          <a:p>
            <a:pPr algn="ctr"/>
            <a:endParaRPr lang="tr-TR">
              <a:solidFill>
                <a:srgbClr val="000000"/>
              </a:solidFill>
            </a:endParaRPr>
          </a:p>
        </p:txBody>
      </p:sp>
      <p:grpSp>
        <p:nvGrpSpPr>
          <p:cNvPr id="17" name="Group 16"/>
          <p:cNvGrpSpPr>
            <a:grpSpLocks/>
          </p:cNvGrpSpPr>
          <p:nvPr/>
        </p:nvGrpSpPr>
        <p:grpSpPr bwMode="auto">
          <a:xfrm>
            <a:off x="4191000" y="5410200"/>
            <a:ext cx="1295400" cy="695325"/>
            <a:chOff x="2680" y="3678"/>
            <a:chExt cx="680" cy="438"/>
          </a:xfrm>
        </p:grpSpPr>
        <p:sp>
          <p:nvSpPr>
            <p:cNvPr id="18" name="Text Box 14"/>
            <p:cNvSpPr txBox="1">
              <a:spLocks noChangeArrowheads="1"/>
            </p:cNvSpPr>
            <p:nvPr userDrawn="1"/>
          </p:nvSpPr>
          <p:spPr bwMode="gray">
            <a:xfrm>
              <a:off x="2680" y="3789"/>
              <a:ext cx="680" cy="327"/>
            </a:xfrm>
            <a:prstGeom prst="rect">
              <a:avLst/>
            </a:prstGeom>
            <a:noFill/>
            <a:ln w="9525">
              <a:noFill/>
              <a:miter lim="800000"/>
              <a:headEnd/>
              <a:tailEnd/>
            </a:ln>
          </p:spPr>
          <p:txBody>
            <a:bodyPr>
              <a:spAutoFit/>
            </a:bodyPr>
            <a:lstStyle/>
            <a:p>
              <a:r>
                <a:rPr lang="en-US" sz="2800" b="1">
                  <a:solidFill>
                    <a:srgbClr val="000798"/>
                  </a:solidFill>
                </a:rPr>
                <a:t>LOGO</a:t>
              </a:r>
            </a:p>
          </p:txBody>
        </p:sp>
        <p:sp>
          <p:nvSpPr>
            <p:cNvPr id="19" name="AutoShape 15"/>
            <p:cNvSpPr>
              <a:spLocks noChangeArrowheads="1"/>
            </p:cNvSpPr>
            <p:nvPr userDrawn="1"/>
          </p:nvSpPr>
          <p:spPr bwMode="gray">
            <a:xfrm rot="5400000">
              <a:off x="2928" y="3493"/>
              <a:ext cx="172" cy="542"/>
            </a:xfrm>
            <a:prstGeom prst="moon">
              <a:avLst>
                <a:gd name="adj" fmla="val 21208"/>
              </a:avLst>
            </a:prstGeom>
            <a:solidFill>
              <a:schemeClr val="accent2"/>
            </a:solidFill>
            <a:ln w="9525">
              <a:noFill/>
              <a:miter lim="800000"/>
              <a:headEnd/>
              <a:tailEnd/>
            </a:ln>
          </p:spPr>
          <p:txBody>
            <a:bodyPr wrap="none" anchor="ctr"/>
            <a:lstStyle/>
            <a:p>
              <a:pPr algn="ctr"/>
              <a:endParaRPr lang="tr-TR">
                <a:solidFill>
                  <a:srgbClr val="000000"/>
                </a:solidFill>
              </a:endParaRPr>
            </a:p>
          </p:txBody>
        </p:sp>
      </p:grpSp>
      <p:sp>
        <p:nvSpPr>
          <p:cNvPr id="3074" name="Rectangle 2"/>
          <p:cNvSpPr>
            <a:spLocks noGrp="1" noChangeArrowheads="1"/>
          </p:cNvSpPr>
          <p:nvPr>
            <p:ph type="ctrTitle"/>
          </p:nvPr>
        </p:nvSpPr>
        <p:spPr bwMode="gray">
          <a:xfrm>
            <a:off x="1752600" y="1800225"/>
            <a:ext cx="6629400" cy="1012825"/>
          </a:xfrm>
        </p:spPr>
        <p:txBody>
          <a:bodyPr/>
          <a:lstStyle>
            <a:lvl1pPr algn="ctr">
              <a:defRPr sz="3600" i="1">
                <a:latin typeface="Verdana" pitchFamily="34" charset="0"/>
              </a:defRPr>
            </a:lvl1pPr>
          </a:lstStyle>
          <a:p>
            <a:pPr lvl="0"/>
            <a:r>
              <a:rPr lang="tr-TR" noProof="0" smtClean="0"/>
              <a:t>Asıl başlık stili için tıklatın</a:t>
            </a:r>
            <a:endParaRPr lang="en-US" noProof="0" smtClean="0"/>
          </a:p>
        </p:txBody>
      </p:sp>
      <p:sp>
        <p:nvSpPr>
          <p:cNvPr id="3075" name="Rectangle 3"/>
          <p:cNvSpPr>
            <a:spLocks noGrp="1" noChangeArrowheads="1"/>
          </p:cNvSpPr>
          <p:nvPr>
            <p:ph type="subTitle" idx="1"/>
          </p:nvPr>
        </p:nvSpPr>
        <p:spPr bwMode="gray">
          <a:xfrm>
            <a:off x="1600200" y="3276600"/>
            <a:ext cx="6324600" cy="381000"/>
          </a:xfrm>
        </p:spPr>
        <p:txBody>
          <a:bodyPr/>
          <a:lstStyle>
            <a:lvl1pPr marL="0" indent="0" algn="ctr">
              <a:buFont typeface="Wingdings" pitchFamily="2" charset="2"/>
              <a:buNone/>
              <a:defRPr sz="1800" b="1">
                <a:solidFill>
                  <a:schemeClr val="bg1"/>
                </a:solidFill>
              </a:defRPr>
            </a:lvl1pPr>
          </a:lstStyle>
          <a:p>
            <a:pPr lvl="0"/>
            <a:r>
              <a:rPr lang="tr-TR" noProof="0" smtClean="0"/>
              <a:t>Asıl alt başlık stilini düzenlemek için tıklatın</a:t>
            </a:r>
            <a:endParaRPr lang="en-US" noProof="0"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3CE5BBF4-6420-4272-83C7-1E752FF89461}"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Altbilgi Yer Tutucusu 3"/>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8F719352-7C63-4CAC-960B-BCC85BCD0AA9}"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Altbilgi Yer Tutucusu 4"/>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6" name="Slayt Numarası Yer Tutucusu 5"/>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55B026A4-C3FD-483A-8C22-5F603A6E042D}" type="slidenum">
              <a:rPr lang="en-US"/>
              <a:pPr>
                <a:defRPr/>
              </a:pPr>
              <a:t>‹#›</a:t>
            </a:fld>
            <a:endParaRPr lang="en-US" dirty="0"/>
          </a:p>
        </p:txBody>
      </p:sp>
      <p:sp>
        <p:nvSpPr>
          <p:cNvPr id="7" name="Veri Yer Tutucusu 6"/>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Altbilgi Yer Tutucusu 6"/>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8" name="Slayt Numarası Yer Tutucusu 7"/>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39C175A6-DAE2-496C-90F4-E28354CA3476}" type="slidenum">
              <a:rPr lang="en-US"/>
              <a:pPr>
                <a:defRPr/>
              </a:pPr>
              <a:t>‹#›</a:t>
            </a:fld>
            <a:endParaRPr lang="en-US" dirty="0"/>
          </a:p>
        </p:txBody>
      </p:sp>
      <p:sp>
        <p:nvSpPr>
          <p:cNvPr id="9" name="Veri Yer Tutucusu 8"/>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Altbilgi Yer Tutucusu 2"/>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4" name="Slayt Numarası Yer Tutucusu 3"/>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4BDA5719-1DC5-4AC9-9DA4-D822A9555CD8}" type="slidenum">
              <a:rPr lang="en-US"/>
              <a:pPr>
                <a:defRPr/>
              </a:pPr>
              <a:t>‹#›</a:t>
            </a:fld>
            <a:endParaRPr lang="en-US" dirty="0"/>
          </a:p>
        </p:txBody>
      </p:sp>
      <p:sp>
        <p:nvSpPr>
          <p:cNvPr id="5" name="Veri Yer Tutucusu 4"/>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3" name="Slayt Numarası Yer Tutucusu 2"/>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C06637A3-E76F-456B-99F2-19E02C3CBF06}" type="slidenum">
              <a:rPr lang="en-US"/>
              <a:pPr>
                <a:defRPr/>
              </a:pPr>
              <a:t>‹#›</a:t>
            </a:fld>
            <a:endParaRPr lang="en-US" dirty="0"/>
          </a:p>
        </p:txBody>
      </p:sp>
      <p:sp>
        <p:nvSpPr>
          <p:cNvPr id="4" name="Veri Yer Tutucusu 3"/>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6" name="Slayt Numarası Yer Tutucusu 5"/>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1A620222-33EC-423A-8C61-0B2962F19376}" type="slidenum">
              <a:rPr lang="en-US"/>
              <a:pPr>
                <a:defRPr/>
              </a:pPr>
              <a:t>‹#›</a:t>
            </a:fld>
            <a:endParaRPr lang="en-US" dirty="0"/>
          </a:p>
        </p:txBody>
      </p:sp>
      <p:sp>
        <p:nvSpPr>
          <p:cNvPr id="7" name="Veri Yer Tutucusu 6"/>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tr-TR" noProof="0"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6" name="Slayt Numarası Yer Tutucusu 5"/>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3688A1D8-ADDE-4B80-AFC4-DC21E00356E4}" type="slidenum">
              <a:rPr lang="en-US"/>
              <a:pPr>
                <a:defRPr/>
              </a:pPr>
              <a:t>‹#›</a:t>
            </a:fld>
            <a:endParaRPr lang="en-US" dirty="0"/>
          </a:p>
        </p:txBody>
      </p:sp>
      <p:sp>
        <p:nvSpPr>
          <p:cNvPr id="7" name="Veri Yer Tutucusu 6"/>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FA9880E1-06CF-4FC5-AFC7-9841955AB26C}"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457200"/>
            <a:ext cx="2057400" cy="60198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457200"/>
            <a:ext cx="6019800" cy="6019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5C167DFE-E947-4959-91C7-EB2D3BBAB8A6}"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457200"/>
            <a:ext cx="7391400" cy="4873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228725"/>
            <a:ext cx="8229600" cy="5248275"/>
          </a:xfrm>
        </p:spPr>
        <p:txBody>
          <a:bodyPr/>
          <a:lstStyle/>
          <a:p>
            <a:pPr lvl="0"/>
            <a:r>
              <a:rPr lang="tr-TR" noProof="0" dirty="0" smtClean="0"/>
              <a:t>Tablo eklemek için simgeyi tıklatın</a:t>
            </a:r>
            <a:endParaRPr lang="tr-TR" noProof="0" dirty="0"/>
          </a:p>
        </p:txBody>
      </p:sp>
      <p:sp>
        <p:nvSpPr>
          <p:cNvPr id="4" name="Altbilgi Yer Tutucusu 3"/>
          <p:cNvSpPr>
            <a:spLocks noGrp="1"/>
          </p:cNvSpPr>
          <p:nvPr>
            <p:ph type="ftr" sz="quarter" idx="10"/>
          </p:nvPr>
        </p:nvSpPr>
        <p:spPr/>
        <p:txBody>
          <a:bodyPr/>
          <a:lstStyle>
            <a:lvl1pPr fontAlgn="auto">
              <a:spcBef>
                <a:spcPts val="0"/>
              </a:spcBef>
              <a:spcAft>
                <a:spcPts val="0"/>
              </a:spcAft>
              <a:defRPr/>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0B9AED6B-E39F-40E8-97D8-8B206E7A65E6}"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a:lvl1pPr>
          </a:lstStyle>
          <a:p>
            <a:pPr>
              <a:defRPr/>
            </a:pPr>
            <a:r>
              <a:rPr lang="en-US"/>
              <a:t>www.themegallery.com</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6 Serbest Form"/>
          <p:cNvSpPr>
            <a:spLocks/>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endParaRPr lang="tr-TR"/>
          </a:p>
        </p:txBody>
      </p:sp>
      <p:sp>
        <p:nvSpPr>
          <p:cNvPr id="5" name="4 Serbest Form"/>
          <p:cNvSpPr>
            <a:spLocks/>
          </p:cNvSpPr>
          <p:nvPr/>
        </p:nvSpPr>
        <p:spPr bwMode="auto">
          <a:xfrm rot="21435692">
            <a:off x="-20859" y="219934"/>
            <a:ext cx="9162797" cy="64776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white"/>
              </a:solidFill>
              <a:latin typeface="+mn-lt"/>
              <a:cs typeface="+mn-cs"/>
            </a:endParaRPr>
          </a:p>
        </p:txBody>
      </p:sp>
      <p:pic>
        <p:nvPicPr>
          <p:cNvPr id="6" name="12 Serbest Form"/>
          <p:cNvPicPr>
            <a:picLocks noChangeArrowheads="1"/>
          </p:cNvPicPr>
          <p:nvPr/>
        </p:nvPicPr>
        <p:blipFill>
          <a:blip r:embed="rId2"/>
          <a:srcRect/>
          <a:stretch>
            <a:fillRect/>
          </a:stretch>
        </p:blipFill>
        <p:spPr bwMode="auto">
          <a:xfrm>
            <a:off x="-14288" y="36513"/>
            <a:ext cx="9156701" cy="912812"/>
          </a:xfrm>
          <a:prstGeom prst="rect">
            <a:avLst/>
          </a:prstGeom>
          <a:noFill/>
          <a:ln w="9525">
            <a:noFill/>
            <a:miter lim="800000"/>
            <a:headEnd/>
            <a:tailEnd/>
          </a:ln>
        </p:spPr>
      </p:pic>
      <p:pic>
        <p:nvPicPr>
          <p:cNvPr id="7" name="Picture 22" descr="logo"/>
          <p:cNvPicPr>
            <a:picLocks noChangeAspect="1" noChangeArrowheads="1"/>
          </p:cNvPicPr>
          <p:nvPr userDrawn="1"/>
        </p:nvPicPr>
        <p:blipFill>
          <a:blip r:embed="rId3"/>
          <a:srcRect/>
          <a:stretch>
            <a:fillRect/>
          </a:stretch>
        </p:blipFill>
        <p:spPr bwMode="auto">
          <a:xfrm>
            <a:off x="3635375" y="895350"/>
            <a:ext cx="1873250" cy="877888"/>
          </a:xfrm>
          <a:prstGeom prst="rect">
            <a:avLst/>
          </a:prstGeom>
          <a:noFill/>
          <a:ln w="9525">
            <a:noFill/>
            <a:miter lim="800000"/>
            <a:headEnd/>
            <a:tailEnd/>
          </a:ln>
        </p:spPr>
      </p:pic>
      <p:sp>
        <p:nvSpPr>
          <p:cNvPr id="8" name="Freeform 23"/>
          <p:cNvSpPr>
            <a:spLocks/>
          </p:cNvSpPr>
          <p:nvPr userDrawn="1"/>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alpha val="0"/>
                </a:srgbClr>
              </a:gs>
            </a:gsLst>
            <a:lin ang="0" scaled="1"/>
          </a:gradFill>
          <a:ln w="9525">
            <a:noFill/>
            <a:round/>
            <a:headEnd/>
            <a:tailEnd/>
          </a:ln>
        </p:spPr>
        <p:txBody>
          <a:bodyPr/>
          <a:lstStyle/>
          <a:p>
            <a:endParaRPr lang="tr-TR"/>
          </a:p>
        </p:txBody>
      </p:sp>
      <p:sp>
        <p:nvSpPr>
          <p:cNvPr id="9" name="Text Box 26"/>
          <p:cNvSpPr txBox="1">
            <a:spLocks noChangeArrowheads="1"/>
          </p:cNvSpPr>
          <p:nvPr userDrawn="1"/>
        </p:nvSpPr>
        <p:spPr bwMode="auto">
          <a:xfrm>
            <a:off x="2411413" y="1862138"/>
            <a:ext cx="4322762" cy="487362"/>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200" dirty="0" smtClean="0">
                <a:solidFill>
                  <a:srgbClr val="013A81"/>
                </a:solidFill>
                <a:cs typeface="+mn-cs"/>
              </a:rPr>
              <a:t>T.C. ÇALIŞMA VE SOSYAL GÜVENLİK BAKANLIĞI</a:t>
            </a:r>
          </a:p>
          <a:p>
            <a:pPr algn="ctr" eaLnBrk="1" hangingPunct="1">
              <a:defRPr/>
            </a:pPr>
            <a:r>
              <a:rPr lang="tr-TR" sz="1400" b="1" dirty="0" smtClean="0">
                <a:solidFill>
                  <a:srgbClr val="013A81"/>
                </a:solidFill>
                <a:cs typeface="+mn-cs"/>
              </a:rPr>
              <a:t>İŞ SAĞLIĞI VE GÜVENLİĞİ GENEL MÜDÜRLÜĞÜ</a:t>
            </a:r>
          </a:p>
        </p:txBody>
      </p:sp>
      <p:sp>
        <p:nvSpPr>
          <p:cNvPr id="54283" name="8 Başlık Yer Tutucusu"/>
          <p:cNvSpPr>
            <a:spLocks noGrp="1"/>
          </p:cNvSpPr>
          <p:nvPr>
            <p:ph type="ctrTitle"/>
          </p:nvPr>
        </p:nvSpPr>
        <p:spPr>
          <a:xfrm>
            <a:off x="685800" y="2492375"/>
            <a:ext cx="7772400" cy="1108075"/>
          </a:xfrm>
        </p:spPr>
        <p:txBody>
          <a:bodyPr tIns="45720" anchor="b"/>
          <a:lstStyle>
            <a:lvl1pPr algn="ctr">
              <a:defRPr smtClean="0">
                <a:solidFill>
                  <a:srgbClr val="013A81"/>
                </a:solidFill>
              </a:defRPr>
            </a:lvl1pPr>
          </a:lstStyle>
          <a:p>
            <a:r>
              <a:rPr lang="tr-TR" smtClean="0"/>
              <a:t>Asıl başlık stili için tıklatın</a:t>
            </a:r>
          </a:p>
        </p:txBody>
      </p:sp>
      <p:sp>
        <p:nvSpPr>
          <p:cNvPr id="54284" name="29 Metin Yer Tutucusu"/>
          <p:cNvSpPr>
            <a:spLocks noGrp="1"/>
          </p:cNvSpPr>
          <p:nvPr>
            <p:ph type="subTitle" idx="1"/>
          </p:nvPr>
        </p:nvSpPr>
        <p:spPr>
          <a:xfrm>
            <a:off x="1371600" y="3886200"/>
            <a:ext cx="6400800" cy="1752600"/>
          </a:xfrm>
        </p:spPr>
        <p:txBody>
          <a:bodyPr/>
          <a:lstStyle>
            <a:lvl1pPr marL="0" indent="0" algn="ctr">
              <a:buFont typeface="Wingdings 2" pitchFamily="18" charset="2"/>
              <a:buNone/>
              <a:defRPr smtClean="0"/>
            </a:lvl1pPr>
          </a:lstStyle>
          <a:p>
            <a:r>
              <a:rPr lang="tr-TR" smtClean="0"/>
              <a:t>Asıl alt başlık stilini düzenlemek için tıklatın</a:t>
            </a:r>
          </a:p>
        </p:txBody>
      </p:sp>
      <p:sp>
        <p:nvSpPr>
          <p:cNvPr id="10" name="3 Veri Yer Tutucusu"/>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fld id="{2906872C-79E5-4FD4-A20B-30E176CAA3B8}" type="datetimeFigureOut">
              <a:rPr lang="tr-TR"/>
              <a:pPr>
                <a:defRPr/>
              </a:pPr>
              <a:t>02.12.2015</a:t>
            </a:fld>
            <a:endParaRPr lang="tr-TR" dirty="0"/>
          </a:p>
        </p:txBody>
      </p:sp>
      <p:sp>
        <p:nvSpPr>
          <p:cNvPr id="11" name="4 Altbilgi Yer Tutucusu"/>
          <p:cNvSpPr>
            <a:spLocks noGrp="1"/>
          </p:cNvSpPr>
          <p:nvPr>
            <p:ph type="ftr" sz="quarter" idx="11"/>
          </p:nvPr>
        </p:nvSpPr>
        <p:spPr>
          <a:xfrm>
            <a:off x="3124200" y="6245225"/>
            <a:ext cx="2895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endParaRPr lang="tr-TR"/>
          </a:p>
        </p:txBody>
      </p:sp>
      <p:sp>
        <p:nvSpPr>
          <p:cNvPr id="12" name="5 Slayt Numarası Yer Tutucusu"/>
          <p:cNvSpPr>
            <a:spLocks noGrp="1"/>
          </p:cNvSpPr>
          <p:nvPr>
            <p:ph type="sldNum" sz="quarter" idx="12"/>
          </p:nvPr>
        </p:nvSpPr>
        <p:spPr>
          <a:xfrm>
            <a:off x="6553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fld id="{8C77663C-E50C-405C-89C2-F3C451D13EF6}" type="slidenum">
              <a:rPr lang="tr-TR"/>
              <a:pPr>
                <a:defRPr/>
              </a:pPr>
              <a:t>‹#›</a:t>
            </a:fld>
            <a:endParaRPr lang="tr-T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nvGraphicFramePr>
        <p:xfrm>
          <a:off x="2124075" y="3509963"/>
          <a:ext cx="7008813" cy="3352800"/>
        </p:xfrm>
        <a:graphic>
          <a:graphicData uri="http://schemas.openxmlformats.org/presentationml/2006/ole">
            <p:oleObj spid="_x0000_s74754" name="Image" r:id="rId3" imgW="4510667" imgH="2157806" progId="">
              <p:embed/>
            </p:oleObj>
          </a:graphicData>
        </a:graphic>
      </p:graphicFrame>
      <p:sp>
        <p:nvSpPr>
          <p:cNvPr id="5" name="7 Serbest Form"/>
          <p:cNvSpPr>
            <a:spLocks/>
          </p:cNvSpPr>
          <p:nvPr userDrawn="1"/>
        </p:nvSpPr>
        <p:spPr bwMode="auto">
          <a:xfrm>
            <a:off x="4381500"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endParaRPr lang="tr-TR"/>
          </a:p>
        </p:txBody>
      </p:sp>
      <p:sp>
        <p:nvSpPr>
          <p:cNvPr id="6" name="Freeform 27"/>
          <p:cNvSpPr>
            <a:spLocks/>
          </p:cNvSpPr>
          <p:nvPr userDrawn="1"/>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endParaRPr lang="tr-TR"/>
          </a:p>
        </p:txBody>
      </p:sp>
      <p:pic>
        <p:nvPicPr>
          <p:cNvPr id="7" name="12 Serbest Form"/>
          <p:cNvPicPr>
            <a:picLocks noChangeArrowheads="1"/>
          </p:cNvPicPr>
          <p:nvPr userDrawn="1"/>
        </p:nvPicPr>
        <p:blipFill>
          <a:blip r:embed="rId4"/>
          <a:srcRect/>
          <a:stretch>
            <a:fillRect/>
          </a:stretch>
        </p:blipFill>
        <p:spPr bwMode="auto">
          <a:xfrm>
            <a:off x="-14288" y="28575"/>
            <a:ext cx="9156701" cy="912813"/>
          </a:xfrm>
          <a:prstGeom prst="rect">
            <a:avLst/>
          </a:prstGeom>
          <a:noFill/>
          <a:ln w="9525">
            <a:noFill/>
            <a:miter lim="800000"/>
            <a:headEnd/>
            <a:tailEnd/>
          </a:ln>
        </p:spPr>
      </p:pic>
      <p:pic>
        <p:nvPicPr>
          <p:cNvPr id="8" name="11 Serbest Form"/>
          <p:cNvPicPr>
            <a:picLocks noChangeArrowheads="1"/>
          </p:cNvPicPr>
          <p:nvPr userDrawn="1"/>
        </p:nvPicPr>
        <p:blipFill>
          <a:blip r:embed="rId5"/>
          <a:srcRect/>
          <a:stretch>
            <a:fillRect/>
          </a:stretch>
        </p:blipFill>
        <p:spPr bwMode="auto">
          <a:xfrm>
            <a:off x="-7938" y="-14288"/>
            <a:ext cx="9137651" cy="1046163"/>
          </a:xfrm>
          <a:prstGeom prst="rect">
            <a:avLst/>
          </a:prstGeom>
          <a:noFill/>
          <a:ln w="9525">
            <a:noFill/>
            <a:miter lim="800000"/>
            <a:headEnd/>
            <a:tailEnd/>
          </a:ln>
        </p:spPr>
      </p:pic>
      <p:pic>
        <p:nvPicPr>
          <p:cNvPr id="9" name="Picture 24" descr="logo2"/>
          <p:cNvPicPr>
            <a:picLocks noChangeAspect="1" noChangeArrowheads="1"/>
          </p:cNvPicPr>
          <p:nvPr userDrawn="1"/>
        </p:nvPicPr>
        <p:blipFill>
          <a:blip r:embed="rId6"/>
          <a:srcRect/>
          <a:stretch>
            <a:fillRect/>
          </a:stretch>
        </p:blipFill>
        <p:spPr bwMode="auto">
          <a:xfrm>
            <a:off x="107950" y="115888"/>
            <a:ext cx="1368425" cy="641350"/>
          </a:xfrm>
          <a:prstGeom prst="rect">
            <a:avLst/>
          </a:prstGeom>
          <a:noFill/>
          <a:ln w="9525">
            <a:noFill/>
            <a:miter lim="800000"/>
            <a:headEnd/>
            <a:tailEnd/>
          </a:ln>
        </p:spPr>
      </p:pic>
      <p:sp>
        <p:nvSpPr>
          <p:cNvPr id="2" name="1 Başlık"/>
          <p:cNvSpPr>
            <a:spLocks noGrp="1"/>
          </p:cNvSpPr>
          <p:nvPr>
            <p:ph type="title"/>
          </p:nvPr>
        </p:nvSpPr>
        <p:spPr>
          <a:xfrm>
            <a:off x="530352" y="1316736"/>
            <a:ext cx="7772400" cy="1362456"/>
          </a:xfrm>
          <a:ln>
            <a:noFill/>
          </a:ln>
        </p:spPr>
        <p:txBody>
          <a:bodyPr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10" name="3 Veri Yer Tutucusu"/>
          <p:cNvSpPr>
            <a:spLocks noGrp="1"/>
          </p:cNvSpPr>
          <p:nvPr>
            <p:ph type="dt" sz="half" idx="10"/>
          </p:nvPr>
        </p:nvSpPr>
        <p:spPr/>
        <p:txBody>
          <a:bodyPr/>
          <a:lstStyle>
            <a:lvl1pPr>
              <a:defRPr/>
            </a:lvl1pPr>
          </a:lstStyle>
          <a:p>
            <a:pPr>
              <a:defRPr/>
            </a:pPr>
            <a:fld id="{9A04943F-93B7-4BD8-9B91-8142C61B8D63}" type="datetimeFigureOut">
              <a:rPr lang="tr-TR"/>
              <a:pPr>
                <a:defRPr/>
              </a:pPr>
              <a:t>02.12.2015</a:t>
            </a:fld>
            <a:endParaRPr lang="tr-TR" dirty="0"/>
          </a:p>
        </p:txBody>
      </p:sp>
      <p:sp>
        <p:nvSpPr>
          <p:cNvPr id="11" name="4 Altbilgi Yer Tutucusu"/>
          <p:cNvSpPr>
            <a:spLocks noGrp="1"/>
          </p:cNvSpPr>
          <p:nvPr>
            <p:ph type="ftr" sz="quarter" idx="11"/>
          </p:nvPr>
        </p:nvSpPr>
        <p:spPr/>
        <p:txBody>
          <a:bodyPr/>
          <a:lstStyle>
            <a:lvl1pPr>
              <a:defRPr/>
            </a:lvl1pPr>
          </a:lstStyle>
          <a:p>
            <a:pPr>
              <a:defRPr/>
            </a:pPr>
            <a:endParaRPr lang="tr-TR"/>
          </a:p>
        </p:txBody>
      </p:sp>
      <p:sp>
        <p:nvSpPr>
          <p:cNvPr id="12" name="5 Slayt Numarası Yer Tutucusu"/>
          <p:cNvSpPr>
            <a:spLocks noGrp="1"/>
          </p:cNvSpPr>
          <p:nvPr>
            <p:ph type="sldNum" sz="quarter" idx="12"/>
          </p:nvPr>
        </p:nvSpPr>
        <p:spPr/>
        <p:txBody>
          <a:bodyPr/>
          <a:lstStyle>
            <a:lvl1pPr>
              <a:defRPr/>
            </a:lvl1pPr>
          </a:lstStyle>
          <a:p>
            <a:pPr>
              <a:defRPr/>
            </a:pPr>
            <a:fld id="{3821D024-A50F-434C-944A-C2BB5D153361}" type="slidenum">
              <a:rPr lang="tr-TR"/>
              <a:pPr>
                <a:defRPr/>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28937FB-4E1D-4FDB-A112-593649126145}" type="datetimeFigureOut">
              <a:rPr lang="en-US"/>
              <a:pPr>
                <a:defRPr/>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BD92DBA-1443-49C1-82B6-9B9550CDD9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0" r:id="rId1"/>
    <p:sldLayoutId id="2147484103" r:id="rId2"/>
    <p:sldLayoutId id="214748410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2" descr="Untitled-1"/>
          <p:cNvPicPr>
            <a:picLocks noChangeAspect="1" noChangeArrowheads="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grpSp>
        <p:nvGrpSpPr>
          <p:cNvPr id="2051" name="Group 3"/>
          <p:cNvGrpSpPr>
            <a:grpSpLocks/>
          </p:cNvGrpSpPr>
          <p:nvPr userDrawn="1"/>
        </p:nvGrpSpPr>
        <p:grpSpPr bwMode="auto">
          <a:xfrm>
            <a:off x="3851275" y="6237288"/>
            <a:ext cx="1441450" cy="431800"/>
            <a:chOff x="2426" y="3702"/>
            <a:chExt cx="908" cy="272"/>
          </a:xfrm>
        </p:grpSpPr>
        <p:sp>
          <p:nvSpPr>
            <p:cNvPr id="2052" name="WordArt 4"/>
            <p:cNvSpPr>
              <a:spLocks noChangeArrowheads="1" noChangeShapeType="1" noTextEdit="1"/>
            </p:cNvSpPr>
            <p:nvPr/>
          </p:nvSpPr>
          <p:spPr bwMode="auto">
            <a:xfrm>
              <a:off x="2562" y="3702"/>
              <a:ext cx="636" cy="183"/>
            </a:xfrm>
            <a:prstGeom prst="rect">
              <a:avLst/>
            </a:prstGeom>
          </p:spPr>
          <p:txBody>
            <a:bodyPr wrap="none" fromWordArt="1">
              <a:prstTxWarp prst="textPlain">
                <a:avLst>
                  <a:gd name="adj" fmla="val 50000"/>
                </a:avLst>
              </a:prstTxWarp>
            </a:bodyPr>
            <a:lstStyle/>
            <a:p>
              <a:pPr algn="ctr"/>
              <a:r>
                <a:rPr lang="tr-TR" sz="1400" kern="10" spc="-70">
                  <a:ln w="9525">
                    <a:noFill/>
                    <a:round/>
                    <a:headEnd/>
                    <a:tailEnd/>
                  </a:ln>
                  <a:solidFill>
                    <a:srgbClr val="E6E0D6"/>
                  </a:solidFill>
                  <a:effectLst>
                    <a:outerShdw dist="38100" dir="5400000" algn="ctr" rotWithShape="0">
                      <a:srgbClr val="000000"/>
                    </a:outerShdw>
                  </a:effectLst>
                  <a:latin typeface="Impact"/>
                </a:rPr>
                <a:t>' LOGO '</a:t>
              </a:r>
            </a:p>
          </p:txBody>
        </p:sp>
        <p:sp>
          <p:nvSpPr>
            <p:cNvPr id="2053" name="WordArt 5"/>
            <p:cNvSpPr>
              <a:spLocks noChangeArrowheads="1" noChangeShapeType="1" noTextEdit="1"/>
            </p:cNvSpPr>
            <p:nvPr/>
          </p:nvSpPr>
          <p:spPr bwMode="auto">
            <a:xfrm>
              <a:off x="2426" y="3928"/>
              <a:ext cx="908" cy="46"/>
            </a:xfrm>
            <a:prstGeom prst="rect">
              <a:avLst/>
            </a:prstGeom>
          </p:spPr>
          <p:txBody>
            <a:bodyPr wrap="none" fromWordArt="1">
              <a:prstTxWarp prst="textPlain">
                <a:avLst>
                  <a:gd name="adj" fmla="val 50000"/>
                </a:avLst>
              </a:prstTxWarp>
            </a:bodyPr>
            <a:lstStyle/>
            <a:p>
              <a:r>
                <a:rPr lang="tr-TR" sz="800" b="1" kern="10" spc="-40">
                  <a:ln w="9525">
                    <a:noFill/>
                    <a:round/>
                    <a:headEnd/>
                    <a:tailEnd/>
                  </a:ln>
                  <a:solidFill>
                    <a:srgbClr val="E6E0D6"/>
                  </a:solidFill>
                  <a:effectLst>
                    <a:outerShdw dist="38100" dir="5400000" algn="ctr" rotWithShape="0">
                      <a:srgbClr val="000000"/>
                    </a:outerShdw>
                  </a:effectLst>
                  <a:latin typeface="Arial"/>
                  <a:cs typeface="Arial"/>
                </a:rPr>
                <a:t>COMPANY LOGOTYPE INSERT</a:t>
              </a:r>
            </a:p>
          </p:txBody>
        </p:sp>
      </p:gr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451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latinLnBrk="1">
              <a:defRPr kumimoji="1" sz="1400">
                <a:solidFill>
                  <a:srgbClr val="000000"/>
                </a:solidFill>
                <a:latin typeface="+mn-lt"/>
                <a:cs typeface="+mn-cs"/>
              </a:defRPr>
            </a:lvl1pPr>
          </a:lstStyle>
          <a:p>
            <a:pPr>
              <a:defRPr/>
            </a:pPr>
            <a:endParaRPr lang="en-US" altLang="ko-KR"/>
          </a:p>
        </p:txBody>
      </p:sp>
      <p:sp>
        <p:nvSpPr>
          <p:cNvPr id="6451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latinLnBrk="1">
              <a:defRPr kumimoji="1" sz="1400">
                <a:solidFill>
                  <a:srgbClr val="000000"/>
                </a:solidFill>
                <a:latin typeface="+mn-lt"/>
                <a:cs typeface="+mn-cs"/>
              </a:defRPr>
            </a:lvl1pPr>
          </a:lstStyle>
          <a:p>
            <a:pPr>
              <a:defRPr/>
            </a:pPr>
            <a:endParaRPr lang="en-US" altLang="ko-KR"/>
          </a:p>
        </p:txBody>
      </p:sp>
      <p:sp>
        <p:nvSpPr>
          <p:cNvPr id="6451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latinLnBrk="1">
              <a:defRPr kumimoji="1" sz="1400">
                <a:solidFill>
                  <a:srgbClr val="000000"/>
                </a:solidFill>
                <a:latin typeface="+mn-lt"/>
                <a:cs typeface="+mn-cs"/>
              </a:defRPr>
            </a:lvl1pPr>
          </a:lstStyle>
          <a:p>
            <a:pPr>
              <a:defRPr/>
            </a:pPr>
            <a:fld id="{779975C0-E0AF-4EC7-AB02-8CCD5CAC7EF5}" type="slidenum">
              <a:rPr lang="en-US" altLang="ko-KR"/>
              <a:pPr>
                <a:defRPr/>
              </a:pPr>
              <a:t>‹#›</a:t>
            </a:fld>
            <a:endParaRPr lang="en-US" altLang="ko-KR" dirty="0"/>
          </a:p>
        </p:txBody>
      </p:sp>
      <p:pic>
        <p:nvPicPr>
          <p:cNvPr id="3077" name="Picture 5" descr="Untitled-1"/>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grpSp>
        <p:nvGrpSpPr>
          <p:cNvPr id="3078" name="Group 9"/>
          <p:cNvGrpSpPr>
            <a:grpSpLocks/>
          </p:cNvGrpSpPr>
          <p:nvPr userDrawn="1"/>
        </p:nvGrpSpPr>
        <p:grpSpPr bwMode="auto">
          <a:xfrm>
            <a:off x="7523163" y="6237288"/>
            <a:ext cx="1441450" cy="431800"/>
            <a:chOff x="4739" y="3929"/>
            <a:chExt cx="908" cy="272"/>
          </a:xfrm>
        </p:grpSpPr>
        <p:sp>
          <p:nvSpPr>
            <p:cNvPr id="3079" name="WordArt 7"/>
            <p:cNvSpPr>
              <a:spLocks noChangeArrowheads="1" noChangeShapeType="1" noTextEdit="1"/>
            </p:cNvSpPr>
            <p:nvPr userDrawn="1"/>
          </p:nvSpPr>
          <p:spPr bwMode="auto">
            <a:xfrm>
              <a:off x="5011" y="3929"/>
              <a:ext cx="636" cy="183"/>
            </a:xfrm>
            <a:prstGeom prst="rect">
              <a:avLst/>
            </a:prstGeom>
          </p:spPr>
          <p:txBody>
            <a:bodyPr wrap="none" fromWordArt="1">
              <a:prstTxWarp prst="textPlain">
                <a:avLst>
                  <a:gd name="adj" fmla="val 50000"/>
                </a:avLst>
              </a:prstTxWarp>
            </a:bodyPr>
            <a:lstStyle/>
            <a:p>
              <a:pPr algn="ctr"/>
              <a:r>
                <a:rPr lang="tr-TR" sz="1400" kern="10" spc="-70">
                  <a:ln w="9525">
                    <a:noFill/>
                    <a:round/>
                    <a:headEnd/>
                    <a:tailEnd/>
                  </a:ln>
                  <a:solidFill>
                    <a:srgbClr val="FFFFFF">
                      <a:alpha val="65097"/>
                    </a:srgbClr>
                  </a:solidFill>
                  <a:latin typeface="Impact"/>
                </a:rPr>
                <a:t>' LOGO '</a:t>
              </a:r>
            </a:p>
          </p:txBody>
        </p:sp>
        <p:sp>
          <p:nvSpPr>
            <p:cNvPr id="3080" name="WordArt 8"/>
            <p:cNvSpPr>
              <a:spLocks noChangeArrowheads="1" noChangeShapeType="1" noTextEdit="1"/>
            </p:cNvSpPr>
            <p:nvPr userDrawn="1"/>
          </p:nvSpPr>
          <p:spPr bwMode="auto">
            <a:xfrm>
              <a:off x="4739" y="4155"/>
              <a:ext cx="908" cy="46"/>
            </a:xfrm>
            <a:prstGeom prst="rect">
              <a:avLst/>
            </a:prstGeom>
          </p:spPr>
          <p:txBody>
            <a:bodyPr wrap="none" fromWordArt="1">
              <a:prstTxWarp prst="textPlain">
                <a:avLst>
                  <a:gd name="adj" fmla="val 50000"/>
                </a:avLst>
              </a:prstTxWarp>
            </a:bodyPr>
            <a:lstStyle/>
            <a:p>
              <a:r>
                <a:rPr lang="tr-TR" sz="800" b="1" kern="10" spc="-40">
                  <a:ln w="9525">
                    <a:noFill/>
                    <a:round/>
                    <a:headEnd/>
                    <a:tailEnd/>
                  </a:ln>
                  <a:solidFill>
                    <a:srgbClr val="FFFFFF">
                      <a:alpha val="65097"/>
                    </a:srgbClr>
                  </a:solidFill>
                  <a:latin typeface="Arial"/>
                  <a:cs typeface="Arial"/>
                </a:rPr>
                <a:t>COMPANY LOGOTYPE INSERT</a:t>
              </a:r>
            </a:p>
          </p:txBody>
        </p:sp>
      </p:gr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ChangeArrowheads="1"/>
          </p:cNvSpPr>
          <p:nvPr/>
        </p:nvSpPr>
        <p:spPr bwMode="gray">
          <a:xfrm>
            <a:off x="655638" y="360363"/>
            <a:ext cx="8497887" cy="719137"/>
          </a:xfrm>
          <a:prstGeom prst="rect">
            <a:avLst/>
          </a:prstGeom>
          <a:solidFill>
            <a:schemeClr val="folHlink"/>
          </a:solidFill>
          <a:ln w="9525">
            <a:noFill/>
            <a:miter lim="800000"/>
            <a:headEnd/>
            <a:tailEnd/>
          </a:ln>
        </p:spPr>
        <p:txBody>
          <a:bodyPr/>
          <a:lstStyle/>
          <a:p>
            <a:pPr algn="ctr"/>
            <a:endParaRPr lang="tr-TR">
              <a:solidFill>
                <a:srgbClr val="000000"/>
              </a:solidFill>
            </a:endParaRPr>
          </a:p>
        </p:txBody>
      </p:sp>
      <p:sp>
        <p:nvSpPr>
          <p:cNvPr id="4099" name="Rectangle 3"/>
          <p:cNvSpPr>
            <a:spLocks noGrp="1" noChangeArrowheads="1"/>
          </p:cNvSpPr>
          <p:nvPr>
            <p:ph type="body" idx="1"/>
          </p:nvPr>
        </p:nvSpPr>
        <p:spPr bwMode="auto">
          <a:xfrm>
            <a:off x="457200" y="12287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9" name="Rectangle 5"/>
          <p:cNvSpPr>
            <a:spLocks noGrp="1" noChangeArrowheads="1"/>
          </p:cNvSpPr>
          <p:nvPr>
            <p:ph type="ftr" sz="quarter" idx="3"/>
          </p:nvPr>
        </p:nvSpPr>
        <p:spPr bwMode="auto">
          <a:xfrm>
            <a:off x="5943600" y="6537325"/>
            <a:ext cx="2895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cs typeface="+mn-cs"/>
              </a:defRPr>
            </a:lvl1pPr>
          </a:lstStyle>
          <a:p>
            <a:pPr>
              <a:defRPr/>
            </a:pPr>
            <a:r>
              <a:rPr lang="en-US"/>
              <a:t>Company name</a:t>
            </a:r>
          </a:p>
        </p:txBody>
      </p:sp>
      <p:sp>
        <p:nvSpPr>
          <p:cNvPr id="1030" name="Rectangle 6"/>
          <p:cNvSpPr>
            <a:spLocks noGrp="1" noChangeArrowheads="1"/>
          </p:cNvSpPr>
          <p:nvPr>
            <p:ph type="sldNum" sz="quarter" idx="4"/>
          </p:nvPr>
        </p:nvSpPr>
        <p:spPr bwMode="auto">
          <a:xfrm>
            <a:off x="2971800" y="6537325"/>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860021E-D1A3-423F-B2DA-08C3FC0518C2}" type="slidenum">
              <a:rPr lang="en-US"/>
              <a:pPr>
                <a:defRPr/>
              </a:pPr>
              <a:t>‹#›</a:t>
            </a:fld>
            <a:endParaRPr lang="en-US" dirty="0"/>
          </a:p>
        </p:txBody>
      </p:sp>
      <p:sp>
        <p:nvSpPr>
          <p:cNvPr id="4102" name="Rectangle 2"/>
          <p:cNvSpPr>
            <a:spLocks noGrp="1" noChangeArrowheads="1"/>
          </p:cNvSpPr>
          <p:nvPr>
            <p:ph type="title"/>
          </p:nvPr>
        </p:nvSpPr>
        <p:spPr bwMode="white">
          <a:xfrm>
            <a:off x="1143000" y="457200"/>
            <a:ext cx="7391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4103" name="Rectangle 24"/>
          <p:cNvSpPr>
            <a:spLocks noChangeArrowheads="1"/>
          </p:cNvSpPr>
          <p:nvPr/>
        </p:nvSpPr>
        <p:spPr bwMode="gray">
          <a:xfrm>
            <a:off x="0" y="719138"/>
            <a:ext cx="328613" cy="361950"/>
          </a:xfrm>
          <a:prstGeom prst="rect">
            <a:avLst/>
          </a:prstGeom>
          <a:solidFill>
            <a:schemeClr val="hlink"/>
          </a:solidFill>
          <a:ln w="9525">
            <a:noFill/>
            <a:miter lim="800000"/>
            <a:headEnd/>
            <a:tailEnd/>
          </a:ln>
        </p:spPr>
        <p:txBody>
          <a:bodyPr wrap="none" anchor="ctr"/>
          <a:lstStyle/>
          <a:p>
            <a:pPr algn="ctr"/>
            <a:endParaRPr lang="tr-TR">
              <a:solidFill>
                <a:srgbClr val="000000"/>
              </a:solidFill>
            </a:endParaRPr>
          </a:p>
        </p:txBody>
      </p:sp>
      <p:sp>
        <p:nvSpPr>
          <p:cNvPr id="4104" name="Rectangle 25"/>
          <p:cNvSpPr>
            <a:spLocks noChangeArrowheads="1"/>
          </p:cNvSpPr>
          <p:nvPr/>
        </p:nvSpPr>
        <p:spPr bwMode="gray">
          <a:xfrm>
            <a:off x="328613" y="357188"/>
            <a:ext cx="328612" cy="361950"/>
          </a:xfrm>
          <a:prstGeom prst="rect">
            <a:avLst/>
          </a:prstGeom>
          <a:solidFill>
            <a:schemeClr val="hlink"/>
          </a:solidFill>
          <a:ln w="9525">
            <a:noFill/>
            <a:miter lim="800000"/>
            <a:headEnd/>
            <a:tailEnd/>
          </a:ln>
        </p:spPr>
        <p:txBody>
          <a:bodyPr wrap="none" anchor="ctr"/>
          <a:lstStyle/>
          <a:p>
            <a:pPr algn="ctr"/>
            <a:endParaRPr lang="tr-TR">
              <a:solidFill>
                <a:srgbClr val="000000"/>
              </a:solidFill>
            </a:endParaRPr>
          </a:p>
        </p:txBody>
      </p:sp>
      <p:sp>
        <p:nvSpPr>
          <p:cNvPr id="4105" name="Rectangle 26"/>
          <p:cNvSpPr>
            <a:spLocks noChangeArrowheads="1"/>
          </p:cNvSpPr>
          <p:nvPr/>
        </p:nvSpPr>
        <p:spPr bwMode="gray">
          <a:xfrm>
            <a:off x="657225" y="0"/>
            <a:ext cx="328613" cy="361950"/>
          </a:xfrm>
          <a:prstGeom prst="rect">
            <a:avLst/>
          </a:prstGeom>
          <a:solidFill>
            <a:schemeClr val="hlink"/>
          </a:solidFill>
          <a:ln w="9525">
            <a:noFill/>
            <a:miter lim="800000"/>
            <a:headEnd/>
            <a:tailEnd/>
          </a:ln>
        </p:spPr>
        <p:txBody>
          <a:bodyPr wrap="none" anchor="ctr"/>
          <a:lstStyle/>
          <a:p>
            <a:pPr algn="ctr"/>
            <a:endParaRPr lang="tr-TR">
              <a:solidFill>
                <a:srgbClr val="000000"/>
              </a:solidFill>
            </a:endParaRPr>
          </a:p>
        </p:txBody>
      </p:sp>
      <p:sp>
        <p:nvSpPr>
          <p:cNvPr id="4106" name="Rectangle 28"/>
          <p:cNvSpPr>
            <a:spLocks noChangeArrowheads="1"/>
          </p:cNvSpPr>
          <p:nvPr/>
        </p:nvSpPr>
        <p:spPr bwMode="gray">
          <a:xfrm>
            <a:off x="657225" y="361950"/>
            <a:ext cx="328613" cy="361950"/>
          </a:xfrm>
          <a:prstGeom prst="rect">
            <a:avLst/>
          </a:prstGeom>
          <a:solidFill>
            <a:schemeClr val="accent2"/>
          </a:solidFill>
          <a:ln w="9525">
            <a:noFill/>
            <a:miter lim="800000"/>
            <a:headEnd/>
            <a:tailEnd/>
          </a:ln>
        </p:spPr>
        <p:txBody>
          <a:bodyPr wrap="none" anchor="ctr"/>
          <a:lstStyle/>
          <a:p>
            <a:pPr algn="ctr"/>
            <a:endParaRPr lang="tr-TR">
              <a:solidFill>
                <a:srgbClr val="000000"/>
              </a:solidFill>
            </a:endParaRPr>
          </a:p>
        </p:txBody>
      </p:sp>
      <p:sp>
        <p:nvSpPr>
          <p:cNvPr id="4107" name="Rectangle 29"/>
          <p:cNvSpPr>
            <a:spLocks noChangeArrowheads="1"/>
          </p:cNvSpPr>
          <p:nvPr/>
        </p:nvSpPr>
        <p:spPr bwMode="gray">
          <a:xfrm>
            <a:off x="328613" y="719138"/>
            <a:ext cx="328612" cy="361950"/>
          </a:xfrm>
          <a:prstGeom prst="rect">
            <a:avLst/>
          </a:prstGeom>
          <a:solidFill>
            <a:schemeClr val="accent2"/>
          </a:solidFill>
          <a:ln w="9525">
            <a:noFill/>
            <a:miter lim="800000"/>
            <a:headEnd/>
            <a:tailEnd/>
          </a:ln>
        </p:spPr>
        <p:txBody>
          <a:bodyPr wrap="none" anchor="ctr"/>
          <a:lstStyle/>
          <a:p>
            <a:pPr algn="ctr"/>
            <a:endParaRPr lang="tr-TR">
              <a:solidFill>
                <a:srgbClr val="000000"/>
              </a:solidFill>
            </a:endParaRPr>
          </a:p>
        </p:txBody>
      </p:sp>
      <p:sp>
        <p:nvSpPr>
          <p:cNvPr id="1054" name="Rectangle 30"/>
          <p:cNvSpPr>
            <a:spLocks noGrp="1" noChangeArrowheads="1"/>
          </p:cNvSpPr>
          <p:nvPr>
            <p:ph type="dt" sz="half" idx="2"/>
          </p:nvPr>
        </p:nvSpPr>
        <p:spPr bwMode="auto">
          <a:xfrm>
            <a:off x="5943600" y="68263"/>
            <a:ext cx="2590800" cy="236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a:solidFill>
                  <a:srgbClr val="000000"/>
                </a:solidFill>
                <a:latin typeface="+mn-lt"/>
                <a:cs typeface="+mn-cs"/>
              </a:defRPr>
            </a:lvl1pPr>
          </a:lstStyle>
          <a:p>
            <a:pPr>
              <a:defRPr/>
            </a:pPr>
            <a:r>
              <a:rPr lang="en-US"/>
              <a:t>www.themegallery.com</a:t>
            </a:r>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hf sldNum="0" hdr="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tx1">
                <a:gamma/>
                <a:tint val="0"/>
                <a:invGamma/>
              </a:schemeClr>
            </a:gs>
          </a:gsLst>
          <a:lin ang="5400000" scaled="1"/>
        </a:gradFill>
        <a:effectLst/>
      </p:bgPr>
    </p:bg>
    <p:spTree>
      <p:nvGrpSpPr>
        <p:cNvPr id="1" name=""/>
        <p:cNvGrpSpPr/>
        <p:nvPr/>
      </p:nvGrpSpPr>
      <p:grpSpPr>
        <a:xfrm>
          <a:off x="0" y="0"/>
          <a:ext cx="0" cy="0"/>
          <a:chOff x="0" y="0"/>
          <a:chExt cx="0" cy="0"/>
        </a:xfrm>
      </p:grpSpPr>
      <p:sp>
        <p:nvSpPr>
          <p:cNvPr id="5122"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tr-TR" smtClean="0"/>
              <a:t>Asıl başlık stili için tıklatın</a:t>
            </a:r>
            <a:endParaRPr lang="en-US" smtClean="0"/>
          </a:p>
        </p:txBody>
      </p:sp>
      <p:sp>
        <p:nvSpPr>
          <p:cNvPr id="5123"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3 Veri Yer Tutucusu"/>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rgbClr val="DEDEDE">
                    <a:shade val="90000"/>
                  </a:srgbClr>
                </a:solidFill>
                <a:latin typeface="+mn-lt"/>
                <a:cs typeface="+mn-cs"/>
              </a:defRPr>
            </a:lvl1pPr>
          </a:lstStyle>
          <a:p>
            <a:pPr>
              <a:defRPr/>
            </a:pPr>
            <a:fld id="{85375662-CAD7-452F-BCC2-852793C5E1C8}" type="datetimeFigureOut">
              <a:rPr lang="tr-TR"/>
              <a:pPr>
                <a:defRPr/>
              </a:pPr>
              <a:t>02.12.2015</a:t>
            </a:fld>
            <a:endParaRPr lang="tr-TR" dirty="0"/>
          </a:p>
        </p:txBody>
      </p:sp>
      <p:sp>
        <p:nvSpPr>
          <p:cNvPr id="15" name="4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rgbClr val="DEDEDE">
                    <a:shade val="90000"/>
                  </a:srgbClr>
                </a:solidFill>
                <a:latin typeface="+mn-lt"/>
                <a:cs typeface="+mn-cs"/>
              </a:defRPr>
            </a:lvl1pPr>
          </a:lstStyle>
          <a:p>
            <a:pPr>
              <a:defRPr/>
            </a:pPr>
            <a:endParaRPr lang="tr-TR"/>
          </a:p>
        </p:txBody>
      </p:sp>
      <p:sp>
        <p:nvSpPr>
          <p:cNvPr id="16" name="5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rgbClr val="DEDEDE">
                    <a:shade val="90000"/>
                  </a:srgbClr>
                </a:solidFill>
                <a:latin typeface="+mn-lt"/>
                <a:cs typeface="+mn-cs"/>
              </a:defRPr>
            </a:lvl1pPr>
          </a:lstStyle>
          <a:p>
            <a:pPr>
              <a:defRPr/>
            </a:pPr>
            <a:fld id="{7C8F6277-F8F2-468F-9CEC-E0A49EC24D91}" type="slidenum">
              <a:rPr lang="tr-TR"/>
              <a:pPr>
                <a:defRPr/>
              </a:pPr>
              <a:t>‹#›</a:t>
            </a:fld>
            <a:endParaRPr lang="tr-TR" dirty="0"/>
          </a:p>
        </p:txBody>
      </p:sp>
    </p:spTree>
  </p:cSld>
  <p:clrMap bg1="dk1" tx1="lt1" bg2="dk2" tx2="lt2" accent1="accent1" accent2="accent2" accent3="accent3" accent4="accent4" accent5="accent5" accent6="accent6" hlink="hlink" folHlink="folHlink"/>
  <p:sldLayoutIdLst>
    <p:sldLayoutId id="2147484128" r:id="rId1"/>
    <p:sldLayoutId id="2147484129" r:id="rId2"/>
    <p:sldLayoutId id="2147484130" r:id="rId3"/>
  </p:sldLayoutIdLst>
  <p:txStyles>
    <p:titleStyle>
      <a:lvl1pPr algn="r" rtl="0" eaLnBrk="0" fontAlgn="base" hangingPunct="0">
        <a:spcBef>
          <a:spcPct val="0"/>
        </a:spcBef>
        <a:spcAft>
          <a:spcPct val="0"/>
        </a:spcAft>
        <a:defRPr sz="3600" b="1" kern="1200">
          <a:solidFill>
            <a:srgbClr val="00AEEB"/>
          </a:solidFill>
          <a:latin typeface="+mj-lt"/>
          <a:ea typeface="+mj-ea"/>
          <a:cs typeface="+mj-cs"/>
        </a:defRPr>
      </a:lvl1pPr>
      <a:lvl2pPr algn="r" rtl="0" eaLnBrk="0" fontAlgn="base" hangingPunct="0">
        <a:spcBef>
          <a:spcPct val="0"/>
        </a:spcBef>
        <a:spcAft>
          <a:spcPct val="0"/>
        </a:spcAft>
        <a:defRPr sz="3600" b="1">
          <a:solidFill>
            <a:srgbClr val="00AEEB"/>
          </a:solidFill>
          <a:latin typeface="Arial" charset="0"/>
        </a:defRPr>
      </a:lvl2pPr>
      <a:lvl3pPr algn="r" rtl="0" eaLnBrk="0" fontAlgn="base" hangingPunct="0">
        <a:spcBef>
          <a:spcPct val="0"/>
        </a:spcBef>
        <a:spcAft>
          <a:spcPct val="0"/>
        </a:spcAft>
        <a:defRPr sz="3600" b="1">
          <a:solidFill>
            <a:srgbClr val="00AEEB"/>
          </a:solidFill>
          <a:latin typeface="Arial" charset="0"/>
        </a:defRPr>
      </a:lvl3pPr>
      <a:lvl4pPr algn="r" rtl="0" eaLnBrk="0" fontAlgn="base" hangingPunct="0">
        <a:spcBef>
          <a:spcPct val="0"/>
        </a:spcBef>
        <a:spcAft>
          <a:spcPct val="0"/>
        </a:spcAft>
        <a:defRPr sz="3600" b="1">
          <a:solidFill>
            <a:srgbClr val="00AEEB"/>
          </a:solidFill>
          <a:latin typeface="Arial" charset="0"/>
        </a:defRPr>
      </a:lvl4pPr>
      <a:lvl5pPr algn="r" rtl="0" eaLnBrk="0" fontAlgn="base" hangingPunct="0">
        <a:spcBef>
          <a:spcPct val="0"/>
        </a:spcBef>
        <a:spcAft>
          <a:spcPct val="0"/>
        </a:spcAft>
        <a:defRPr sz="3600" b="1">
          <a:solidFill>
            <a:srgbClr val="00AEEB"/>
          </a:solidFill>
          <a:latin typeface="Arial" charset="0"/>
        </a:defRPr>
      </a:lvl5pPr>
      <a:lvl6pPr marL="457200" algn="r" rtl="0" fontAlgn="base">
        <a:spcBef>
          <a:spcPct val="0"/>
        </a:spcBef>
        <a:spcAft>
          <a:spcPct val="0"/>
        </a:spcAft>
        <a:defRPr sz="3600" b="1">
          <a:solidFill>
            <a:srgbClr val="00AEEB"/>
          </a:solidFill>
          <a:latin typeface="Arial" charset="0"/>
        </a:defRPr>
      </a:lvl6pPr>
      <a:lvl7pPr marL="914400" algn="r" rtl="0" fontAlgn="base">
        <a:spcBef>
          <a:spcPct val="0"/>
        </a:spcBef>
        <a:spcAft>
          <a:spcPct val="0"/>
        </a:spcAft>
        <a:defRPr sz="3600" b="1">
          <a:solidFill>
            <a:srgbClr val="00AEEB"/>
          </a:solidFill>
          <a:latin typeface="Arial" charset="0"/>
        </a:defRPr>
      </a:lvl7pPr>
      <a:lvl8pPr marL="1371600" algn="r" rtl="0" fontAlgn="base">
        <a:spcBef>
          <a:spcPct val="0"/>
        </a:spcBef>
        <a:spcAft>
          <a:spcPct val="0"/>
        </a:spcAft>
        <a:defRPr sz="3600" b="1">
          <a:solidFill>
            <a:srgbClr val="00AEEB"/>
          </a:solidFill>
          <a:latin typeface="Arial" charset="0"/>
        </a:defRPr>
      </a:lvl8pPr>
      <a:lvl9pPr marL="1828800" algn="r" rtl="0" fontAlgn="base">
        <a:spcBef>
          <a:spcPct val="0"/>
        </a:spcBef>
        <a:spcAft>
          <a:spcPct val="0"/>
        </a:spcAft>
        <a:defRPr sz="3600" b="1">
          <a:solidFill>
            <a:srgbClr val="00AEEB"/>
          </a:solidFill>
          <a:latin typeface="Arial" charset="0"/>
        </a:defRPr>
      </a:lvl9pPr>
    </p:titleStyle>
    <p:bodyStyle>
      <a:lvl1pPr marL="273050" indent="-273050" algn="l" rtl="0" eaLnBrk="0" fontAlgn="base" hangingPunct="0">
        <a:spcBef>
          <a:spcPct val="20000"/>
        </a:spcBef>
        <a:spcAft>
          <a:spcPct val="0"/>
        </a:spcAft>
        <a:buClr>
          <a:srgbClr val="013A81"/>
        </a:buClr>
        <a:buSzPct val="95000"/>
        <a:buFont typeface="Wingdings 2" pitchFamily="18" charset="2"/>
        <a:buChar char=""/>
        <a:defRPr sz="2600" kern="12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kern="1200">
          <a:solidFill>
            <a:srgbClr val="013A81"/>
          </a:solidFill>
          <a:latin typeface="+mn-lt"/>
          <a:ea typeface="+mn-ea"/>
          <a:cs typeface="+mn-cs"/>
        </a:defRPr>
      </a:lvl2pPr>
      <a:lvl3pPr marL="914400" indent="-246063" algn="l" rtl="0" eaLnBrk="0" fontAlgn="base" hangingPunct="0">
        <a:spcBef>
          <a:spcPct val="20000"/>
        </a:spcBef>
        <a:spcAft>
          <a:spcPct val="0"/>
        </a:spcAft>
        <a:buClr>
          <a:srgbClr val="00AEEB"/>
        </a:buClr>
        <a:buFont typeface="Wingdings 2" pitchFamily="18" charset="2"/>
        <a:buChar char=""/>
        <a:defRPr sz="2100" kern="1200">
          <a:solidFill>
            <a:srgbClr val="013A81"/>
          </a:solidFill>
          <a:latin typeface="+mn-lt"/>
          <a:ea typeface="+mn-ea"/>
          <a:cs typeface="+mn-cs"/>
        </a:defRPr>
      </a:lvl3pPr>
      <a:lvl4pPr marL="1187450"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4pPr>
      <a:lvl5pPr marL="1462088"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lil.polat@csgb.gov.tr" TargetMode="Externa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NAPO/1_guvenli_basla.mp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lgn="ctr">
              <a:defRPr/>
            </a:pPr>
            <a:endParaRPr lang="tr-TR" sz="1400" b="1" dirty="0" smtClean="0">
              <a:solidFill>
                <a:schemeClr val="bg1"/>
              </a:solidFill>
            </a:endParaRPr>
          </a:p>
          <a:p>
            <a:pPr algn="ctr">
              <a:defRPr/>
            </a:pPr>
            <a:r>
              <a:rPr lang="tr-TR" sz="1400" b="1" dirty="0" smtClean="0">
                <a:solidFill>
                  <a:schemeClr val="bg1"/>
                </a:solidFill>
              </a:rPr>
              <a:t>Çalışma </a:t>
            </a:r>
            <a:r>
              <a:rPr lang="tr-TR" sz="1400" b="1" dirty="0">
                <a:solidFill>
                  <a:schemeClr val="bg1"/>
                </a:solidFill>
              </a:rPr>
              <a:t>ve Sosyal Güvenlik Bakanlığı </a:t>
            </a:r>
            <a:endParaRPr lang="tr-TR" sz="1400" b="1" dirty="0" smtClean="0">
              <a:solidFill>
                <a:schemeClr val="bg1"/>
              </a:solidFill>
            </a:endParaRPr>
          </a:p>
          <a:p>
            <a:pPr algn="ctr">
              <a:defRPr/>
            </a:pPr>
            <a:r>
              <a:rPr lang="tr-TR" sz="1400" b="1" dirty="0" smtClean="0">
                <a:solidFill>
                  <a:schemeClr val="bg1"/>
                </a:solidFill>
              </a:rPr>
              <a:t>İle </a:t>
            </a:r>
          </a:p>
          <a:p>
            <a:pPr algn="ctr">
              <a:defRPr/>
            </a:pPr>
            <a:r>
              <a:rPr lang="tr-TR" sz="1400" b="1" dirty="0" smtClean="0">
                <a:solidFill>
                  <a:schemeClr val="bg1"/>
                </a:solidFill>
              </a:rPr>
              <a:t>Milli </a:t>
            </a:r>
            <a:r>
              <a:rPr lang="tr-TR" sz="1400" b="1" dirty="0">
                <a:solidFill>
                  <a:schemeClr val="bg1"/>
                </a:solidFill>
              </a:rPr>
              <a:t>Eğitim Bakanlığı Arasında Yürütülen </a:t>
            </a:r>
            <a:endParaRPr lang="tr-TR" sz="1800" dirty="0">
              <a:solidFill>
                <a:schemeClr val="bg1"/>
              </a:solidFill>
            </a:endParaRPr>
          </a:p>
          <a:p>
            <a:pPr algn="ctr">
              <a:defRPr/>
            </a:pPr>
            <a:r>
              <a:rPr lang="tr-TR" sz="2400" b="1" dirty="0">
                <a:solidFill>
                  <a:schemeClr val="bg1"/>
                </a:solidFill>
              </a:rPr>
              <a:t> </a:t>
            </a:r>
            <a:endParaRPr lang="tr-TR" sz="2400" dirty="0">
              <a:solidFill>
                <a:schemeClr val="bg1"/>
              </a:solidFill>
            </a:endParaRPr>
          </a:p>
          <a:p>
            <a:pPr algn="ctr">
              <a:defRPr/>
            </a:pPr>
            <a:r>
              <a:rPr lang="tr-TR" sz="2800" b="1" dirty="0">
                <a:solidFill>
                  <a:srgbClr val="C00000"/>
                </a:solidFill>
              </a:rPr>
              <a:t>OKULLARDA SAĞLIK VE GÜVENLİK </a:t>
            </a:r>
            <a:endParaRPr lang="tr-TR" sz="2800" b="1" dirty="0" smtClean="0">
              <a:solidFill>
                <a:srgbClr val="C00000"/>
              </a:solidFill>
            </a:endParaRPr>
          </a:p>
          <a:p>
            <a:pPr algn="ctr">
              <a:defRPr/>
            </a:pPr>
            <a:r>
              <a:rPr lang="tr-TR" sz="2800" b="1" dirty="0" smtClean="0">
                <a:solidFill>
                  <a:srgbClr val="C00000"/>
                </a:solidFill>
              </a:rPr>
              <a:t>ÇALIŞMALARI</a:t>
            </a:r>
            <a:endParaRPr lang="tr-TR" sz="2800" dirty="0">
              <a:solidFill>
                <a:srgbClr val="C00000"/>
              </a:solidFill>
            </a:endParaRPr>
          </a:p>
          <a:p>
            <a:pPr algn="ctr">
              <a:defRPr/>
            </a:pPr>
            <a:endParaRPr lang="tr-TR" sz="2400" b="1" dirty="0">
              <a:solidFill>
                <a:schemeClr val="bg1"/>
              </a:solidFill>
            </a:endParaRPr>
          </a:p>
          <a:p>
            <a:pPr algn="ctr">
              <a:defRPr/>
            </a:pPr>
            <a:r>
              <a:rPr lang="tr-TR" sz="1600" b="1" dirty="0" smtClean="0">
                <a:solidFill>
                  <a:schemeClr val="bg1"/>
                </a:solidFill>
              </a:rPr>
              <a:t>                                          Halil </a:t>
            </a:r>
            <a:r>
              <a:rPr lang="tr-TR" sz="1600" b="1" dirty="0">
                <a:solidFill>
                  <a:schemeClr val="bg1"/>
                </a:solidFill>
              </a:rPr>
              <a:t>POLAT</a:t>
            </a:r>
            <a:r>
              <a:rPr lang="tr-TR" sz="1800" b="1" dirty="0">
                <a:solidFill>
                  <a:schemeClr val="bg1"/>
                </a:solidFill>
              </a:rPr>
              <a:t>			</a:t>
            </a:r>
            <a:endParaRPr lang="tr-TR" sz="1600" dirty="0">
              <a:solidFill>
                <a:schemeClr val="bg1"/>
              </a:solidFill>
            </a:endParaRPr>
          </a:p>
          <a:p>
            <a:pPr algn="ctr">
              <a:defRPr/>
            </a:pPr>
            <a:r>
              <a:rPr lang="tr-TR" sz="1200" dirty="0" smtClean="0">
                <a:solidFill>
                  <a:schemeClr val="bg1"/>
                </a:solidFill>
                <a:latin typeface="+mj-lt"/>
              </a:rPr>
              <a:t>                                                                         Çalışma </a:t>
            </a:r>
            <a:r>
              <a:rPr lang="tr-TR" sz="1200" dirty="0">
                <a:solidFill>
                  <a:schemeClr val="bg1"/>
                </a:solidFill>
                <a:latin typeface="+mj-lt"/>
              </a:rPr>
              <a:t>ve Sosyal Güvenlik Bakanlığı 			</a:t>
            </a:r>
          </a:p>
          <a:p>
            <a:pPr algn="ctr">
              <a:defRPr/>
            </a:pPr>
            <a:r>
              <a:rPr lang="tr-TR" sz="1200" dirty="0" smtClean="0">
                <a:solidFill>
                  <a:schemeClr val="bg1"/>
                </a:solidFill>
                <a:latin typeface="+mj-lt"/>
              </a:rPr>
              <a:t>                                                     İş </a:t>
            </a:r>
            <a:r>
              <a:rPr lang="tr-TR" sz="1200" dirty="0">
                <a:solidFill>
                  <a:schemeClr val="bg1"/>
                </a:solidFill>
                <a:latin typeface="+mj-lt"/>
              </a:rPr>
              <a:t>sağlığı ve Güvenliği Genel Müdürlüğü		</a:t>
            </a:r>
          </a:p>
          <a:p>
            <a:pPr algn="ctr">
              <a:defRPr/>
            </a:pPr>
            <a:r>
              <a:rPr lang="tr-TR" sz="1200" dirty="0" smtClean="0">
                <a:solidFill>
                  <a:schemeClr val="bg1"/>
                </a:solidFill>
                <a:latin typeface="+mj-lt"/>
              </a:rPr>
              <a:t>                     Şube Müdürü</a:t>
            </a:r>
          </a:p>
          <a:p>
            <a:pPr algn="ctr">
              <a:defRPr/>
            </a:pPr>
            <a:endParaRPr lang="tr-TR" sz="1200" dirty="0" smtClean="0">
              <a:solidFill>
                <a:schemeClr val="bg1"/>
              </a:solidFill>
              <a:latin typeface="+mj-lt"/>
            </a:endParaRPr>
          </a:p>
          <a:p>
            <a:pPr algn="ctr">
              <a:defRPr/>
            </a:pPr>
            <a:r>
              <a:rPr lang="tr-TR" sz="1200" dirty="0" smtClean="0">
                <a:solidFill>
                  <a:schemeClr val="bg1"/>
                </a:solidFill>
                <a:latin typeface="+mj-lt"/>
                <a:hlinkClick r:id="rId2"/>
              </a:rPr>
              <a:t>halil.polat@csgb.gov.tr</a:t>
            </a:r>
            <a:endParaRPr lang="tr-TR" sz="1200" dirty="0" smtClean="0">
              <a:solidFill>
                <a:schemeClr val="bg1"/>
              </a:solidFill>
              <a:latin typeface="+mj-lt"/>
            </a:endParaRPr>
          </a:p>
          <a:p>
            <a:pPr algn="ctr">
              <a:defRPr/>
            </a:pPr>
            <a:r>
              <a:rPr lang="tr-TR" sz="1200" dirty="0" smtClean="0">
                <a:solidFill>
                  <a:schemeClr val="bg1"/>
                </a:solidFill>
                <a:latin typeface="+mj-lt"/>
              </a:rPr>
              <a:t>0312.296 67 57</a:t>
            </a:r>
          </a:p>
          <a:p>
            <a:pPr algn="ctr">
              <a:defRPr/>
            </a:pPr>
            <a:r>
              <a:rPr lang="tr-TR" sz="1200" dirty="0">
                <a:solidFill>
                  <a:schemeClr val="bg1"/>
                </a:solidFill>
                <a:latin typeface="+mj-lt"/>
              </a:rPr>
              <a:t>		</a:t>
            </a:r>
            <a:endParaRPr lang="tr-TR" sz="1200" dirty="0" smtClean="0">
              <a:solidFill>
                <a:schemeClr val="bg1"/>
              </a:solidFill>
              <a:latin typeface="+mj-lt"/>
            </a:endParaRPr>
          </a:p>
          <a:p>
            <a:pPr algn="ctr">
              <a:defRPr/>
            </a:pPr>
            <a:r>
              <a:rPr lang="tr-TR" sz="1200" dirty="0" smtClean="0">
                <a:solidFill>
                  <a:srgbClr val="0000FF"/>
                </a:solidFill>
                <a:latin typeface="+mj-lt"/>
              </a:rPr>
              <a:t>     18 Mayıs 2012</a:t>
            </a:r>
          </a:p>
          <a:p>
            <a:pPr algn="ctr">
              <a:defRPr/>
            </a:pPr>
            <a:r>
              <a:rPr lang="tr-TR" sz="1200" b="1" dirty="0" smtClean="0">
                <a:solidFill>
                  <a:schemeClr val="bg1"/>
                </a:solidFill>
                <a:latin typeface="+mj-lt"/>
              </a:rPr>
              <a:t>	</a:t>
            </a:r>
            <a:endParaRPr lang="tr-TR" sz="1200" b="1" dirty="0">
              <a:solidFill>
                <a:schemeClr val="bg1"/>
              </a:solidFill>
              <a:latin typeface="+mj-lt"/>
            </a:endParaRPr>
          </a:p>
          <a:p>
            <a:pPr algn="ctr">
              <a:defRPr/>
            </a:pPr>
            <a:endParaRPr lang="tr-TR" sz="2000" dirty="0" smtClean="0">
              <a:solidFill>
                <a:srgbClr val="013A81"/>
              </a:solidFill>
              <a:latin typeface="+mj-lt"/>
            </a:endParaRPr>
          </a:p>
        </p:txBody>
      </p:sp>
      <p:sp>
        <p:nvSpPr>
          <p:cNvPr id="34819"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etin Yer Tutucusu"/>
          <p:cNvSpPr>
            <a:spLocks noGrp="1"/>
          </p:cNvSpPr>
          <p:nvPr>
            <p:ph type="body" idx="1"/>
          </p:nvPr>
        </p:nvSpPr>
        <p:spPr>
          <a:xfrm>
            <a:off x="76200" y="928688"/>
            <a:ext cx="8991600" cy="5894387"/>
          </a:xfrm>
        </p:spPr>
        <p:txBody>
          <a:bodyPr/>
          <a:lstStyle/>
          <a:p>
            <a:pPr>
              <a:spcBef>
                <a:spcPts val="1200"/>
              </a:spcBef>
              <a:spcAft>
                <a:spcPts val="600"/>
              </a:spcAft>
            </a:pPr>
            <a:r>
              <a:rPr lang="tr-TR" sz="2400" smtClean="0">
                <a:solidFill>
                  <a:schemeClr val="bg1"/>
                </a:solidFill>
              </a:rPr>
              <a:t>        Bu kapsamda Bakanlığımız İş sağlığı ve Güvenliği Genel Müdürlüğünce; mesleki ve teknik öğretim kurumlarındaki okul müdürleri, atölye ve meslek dersi öğretmenleri ile öğrencilerin iş sağlığı ve güvenliği (İSG) konusunda bilinçlendirilmeleri amacı ile eğitim programları düzenlemiş ve Milli Eğitim Bakanlığınca düzenlenen programlara katkı verilmiş, pilot olarak seçilen okullarda risk değerlendirmesi çalışmaları yapılmış ve “</a:t>
            </a:r>
            <a:r>
              <a:rPr lang="tr-TR" sz="2400" b="1" smtClean="0">
                <a:solidFill>
                  <a:srgbClr val="FF0000"/>
                </a:solidFill>
              </a:rPr>
              <a:t>Mesleki ve Teknik Eğitim Okulları İş Sağlığı ve Güvenliği Rehber</a:t>
            </a:r>
            <a:r>
              <a:rPr lang="tr-TR" sz="2400" smtClean="0">
                <a:solidFill>
                  <a:srgbClr val="FF0000"/>
                </a:solidFill>
              </a:rPr>
              <a:t>i</a:t>
            </a:r>
            <a:r>
              <a:rPr lang="tr-TR" sz="2400" smtClean="0">
                <a:solidFill>
                  <a:schemeClr val="bg1"/>
                </a:solidFill>
              </a:rPr>
              <a:t>”  hazırlanmıştır. </a:t>
            </a:r>
          </a:p>
          <a:p>
            <a:pPr>
              <a:spcBef>
                <a:spcPts val="1200"/>
              </a:spcBef>
              <a:spcAft>
                <a:spcPts val="600"/>
              </a:spcAft>
            </a:pPr>
            <a:r>
              <a:rPr lang="tr-TR" sz="2400" smtClean="0">
                <a:solidFill>
                  <a:schemeClr val="bg1"/>
                </a:solidFill>
              </a:rPr>
              <a:t>        Giderek ivme kazanan bu işbirliğinin nihai hedefi ise söz konusu rehberin güncellenerek uygulanmak üzere ülke genelinde tüm okullara ulaştırılmasıdır.</a:t>
            </a:r>
          </a:p>
          <a:p>
            <a:pPr>
              <a:lnSpc>
                <a:spcPct val="150000"/>
              </a:lnSpc>
            </a:pPr>
            <a:endParaRPr lang="tr-TR" sz="2400" smtClean="0">
              <a:solidFill>
                <a:schemeClr val="bg1"/>
              </a:solidFill>
            </a:endParaRPr>
          </a:p>
        </p:txBody>
      </p:sp>
      <p:sp>
        <p:nvSpPr>
          <p:cNvPr id="44035"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pic>
        <p:nvPicPr>
          <p:cNvPr id="45059" name="Picture 5" descr="C:\Users\Fahri OZBUDUN\Desktop\isg fahri\kapak3.jpg"/>
          <p:cNvPicPr>
            <a:picLocks noChangeAspect="1" noChangeArrowheads="1"/>
          </p:cNvPicPr>
          <p:nvPr/>
        </p:nvPicPr>
        <p:blipFill>
          <a:blip r:embed="rId2"/>
          <a:srcRect l="48100"/>
          <a:stretch>
            <a:fillRect/>
          </a:stretch>
        </p:blipFill>
        <p:spPr bwMode="auto">
          <a:xfrm>
            <a:off x="1785938" y="571500"/>
            <a:ext cx="5500687"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8" descr="C:\Users\ali\Desktop\isgig2011\pvc boru.jpg"/>
          <p:cNvPicPr>
            <a:picLocks noChangeAspect="1" noChangeArrowheads="1"/>
          </p:cNvPicPr>
          <p:nvPr/>
        </p:nvPicPr>
        <p:blipFill>
          <a:blip r:embed="rId2"/>
          <a:srcRect/>
          <a:stretch>
            <a:fillRect/>
          </a:stretch>
        </p:blipFill>
        <p:spPr bwMode="auto">
          <a:xfrm>
            <a:off x="5832475" y="3989388"/>
            <a:ext cx="1644650" cy="2152650"/>
          </a:xfrm>
          <a:prstGeom prst="rect">
            <a:avLst/>
          </a:prstGeom>
          <a:noFill/>
          <a:ln w="9525">
            <a:noFill/>
            <a:miter lim="800000"/>
            <a:headEnd/>
            <a:tailEnd/>
          </a:ln>
        </p:spPr>
      </p:pic>
      <p:pic>
        <p:nvPicPr>
          <p:cNvPr id="46083" name="Picture 17" descr="C:\Users\ali\Desktop\isgig2011\testere.jpg"/>
          <p:cNvPicPr>
            <a:picLocks noChangeAspect="1" noChangeArrowheads="1"/>
          </p:cNvPicPr>
          <p:nvPr/>
        </p:nvPicPr>
        <p:blipFill>
          <a:blip r:embed="rId3"/>
          <a:srcRect/>
          <a:stretch>
            <a:fillRect/>
          </a:stretch>
        </p:blipFill>
        <p:spPr bwMode="auto">
          <a:xfrm>
            <a:off x="714375" y="3830638"/>
            <a:ext cx="1819275" cy="1111250"/>
          </a:xfrm>
          <a:prstGeom prst="rect">
            <a:avLst/>
          </a:prstGeom>
          <a:noFill/>
          <a:ln w="9525">
            <a:noFill/>
            <a:miter lim="800000"/>
            <a:headEnd/>
            <a:tailEnd/>
          </a:ln>
        </p:spPr>
      </p:pic>
      <p:sp>
        <p:nvSpPr>
          <p:cNvPr id="7" name="Rectangle 9"/>
          <p:cNvSpPr txBox="1">
            <a:spLocks noChangeArrowheads="1"/>
          </p:cNvSpPr>
          <p:nvPr/>
        </p:nvSpPr>
        <p:spPr bwMode="auto">
          <a:xfrm>
            <a:off x="-107950" y="4143375"/>
            <a:ext cx="8820150" cy="1008063"/>
          </a:xfrm>
          <a:prstGeom prst="rect">
            <a:avLst/>
          </a:prstGeom>
          <a:noFill/>
          <a:ln w="9525">
            <a:noFill/>
            <a:miter lim="800000"/>
            <a:headEnd/>
            <a:tailEnd/>
          </a:ln>
        </p:spPr>
        <p:txBody>
          <a:bodyPr/>
          <a:lstStyle/>
          <a:p>
            <a:pPr marL="179388" indent="-179388" fontAlgn="auto">
              <a:lnSpc>
                <a:spcPct val="80000"/>
              </a:lnSpc>
              <a:spcBef>
                <a:spcPts val="0"/>
              </a:spcBef>
              <a:spcAft>
                <a:spcPct val="10000"/>
              </a:spcAft>
              <a:buClr>
                <a:srgbClr val="AFBC22"/>
              </a:buClr>
              <a:buFont typeface="Wingdings" pitchFamily="2" charset="2"/>
              <a:buChar char="n"/>
              <a:defRPr/>
            </a:pPr>
            <a:endParaRPr lang="tr-TR" sz="2800" kern="0" dirty="0">
              <a:solidFill>
                <a:srgbClr val="FF0000"/>
              </a:solidFill>
              <a:latin typeface="Comic Sans MS" pitchFamily="66" charset="0"/>
              <a:cs typeface="+mn-cs"/>
            </a:endParaRPr>
          </a:p>
          <a:p>
            <a:pPr marL="179388" indent="-179388" algn="ctr" fontAlgn="auto">
              <a:lnSpc>
                <a:spcPct val="80000"/>
              </a:lnSpc>
              <a:spcBef>
                <a:spcPts val="0"/>
              </a:spcBef>
              <a:spcAft>
                <a:spcPct val="10000"/>
              </a:spcAft>
              <a:buClr>
                <a:srgbClr val="AFBC22"/>
              </a:buClr>
              <a:defRPr/>
            </a:pPr>
            <a:r>
              <a:rPr lang="tr-TR" sz="3200" b="1" kern="0" dirty="0">
                <a:solidFill>
                  <a:srgbClr val="FF0000"/>
                </a:solidFill>
                <a:latin typeface="Comic Sans MS" pitchFamily="66" charset="0"/>
                <a:cs typeface="+mn-cs"/>
              </a:rPr>
              <a:t>OKUL SİSTEMİ</a:t>
            </a:r>
            <a:endParaRPr lang="tr-TR" sz="2800" b="1"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buFont typeface="Wingdings" pitchFamily="2" charset="2"/>
              <a:buChar char="n"/>
              <a:defRPr/>
            </a:pPr>
            <a:endParaRPr lang="tr-TR" sz="2800"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defRPr/>
            </a:pPr>
            <a:endParaRPr lang="tr-TR" sz="2800" kern="0" dirty="0">
              <a:solidFill>
                <a:srgbClr val="FF0000"/>
              </a:solidFill>
              <a:latin typeface="Times New Roman" pitchFamily="18" charset="0"/>
              <a:cs typeface="+mn-cs"/>
            </a:endParaRPr>
          </a:p>
          <a:p>
            <a:pPr marL="179388" indent="-179388" fontAlgn="auto">
              <a:lnSpc>
                <a:spcPct val="80000"/>
              </a:lnSpc>
              <a:spcBef>
                <a:spcPts val="0"/>
              </a:spcBef>
              <a:spcAft>
                <a:spcPct val="10000"/>
              </a:spcAft>
              <a:buClr>
                <a:srgbClr val="AFBC22"/>
              </a:buClr>
              <a:buFont typeface="Wingdings" pitchFamily="2" charset="2"/>
              <a:buChar char="n"/>
              <a:defRPr/>
            </a:pPr>
            <a:endParaRPr lang="tr-TR" sz="2800"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defRPr/>
            </a:pPr>
            <a:endParaRPr lang="tr-TR" sz="1000"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defRPr/>
            </a:pPr>
            <a:r>
              <a:rPr lang="tr-TR" sz="2800" kern="0" dirty="0">
                <a:latin typeface="Times New Roman" pitchFamily="18" charset="0"/>
                <a:cs typeface="+mn-cs"/>
              </a:rPr>
              <a:t>            Ekipman</a:t>
            </a:r>
            <a:r>
              <a:rPr lang="tr-TR" sz="2800" kern="0" dirty="0">
                <a:solidFill>
                  <a:srgbClr val="FF0000"/>
                </a:solidFill>
                <a:latin typeface="Comic Sans MS" pitchFamily="66" charset="0"/>
                <a:cs typeface="+mn-cs"/>
              </a:rPr>
              <a:t>	        			          </a:t>
            </a:r>
            <a:r>
              <a:rPr lang="tr-TR" sz="2800" kern="0" dirty="0">
                <a:latin typeface="Times New Roman" pitchFamily="18" charset="0"/>
                <a:cs typeface="+mn-cs"/>
              </a:rPr>
              <a:t>Malzemeler</a:t>
            </a:r>
          </a:p>
        </p:txBody>
      </p:sp>
      <p:pic>
        <p:nvPicPr>
          <p:cNvPr id="46085" name="Picture 20" descr="C:\Users\ali\Desktop\isgig2011\kablo.jpg"/>
          <p:cNvPicPr>
            <a:picLocks noChangeAspect="1" noChangeArrowheads="1"/>
          </p:cNvPicPr>
          <p:nvPr/>
        </p:nvPicPr>
        <p:blipFill>
          <a:blip r:embed="rId4"/>
          <a:srcRect/>
          <a:stretch>
            <a:fillRect/>
          </a:stretch>
        </p:blipFill>
        <p:spPr bwMode="auto">
          <a:xfrm>
            <a:off x="7508875" y="4960938"/>
            <a:ext cx="1225550" cy="1152525"/>
          </a:xfrm>
          <a:prstGeom prst="rect">
            <a:avLst/>
          </a:prstGeom>
          <a:noFill/>
          <a:ln w="9525">
            <a:noFill/>
            <a:miter lim="800000"/>
            <a:headEnd/>
            <a:tailEnd/>
          </a:ln>
        </p:spPr>
      </p:pic>
      <p:pic>
        <p:nvPicPr>
          <p:cNvPr id="46086" name="Picture 16" descr="C:\Users\ali\Desktop\isgig2011\avometre.jpg"/>
          <p:cNvPicPr>
            <a:picLocks noChangeAspect="1" noChangeArrowheads="1"/>
          </p:cNvPicPr>
          <p:nvPr/>
        </p:nvPicPr>
        <p:blipFill>
          <a:blip r:embed="rId5"/>
          <a:srcRect/>
          <a:stretch>
            <a:fillRect/>
          </a:stretch>
        </p:blipFill>
        <p:spPr bwMode="auto">
          <a:xfrm>
            <a:off x="942975" y="4979988"/>
            <a:ext cx="542925" cy="1046162"/>
          </a:xfrm>
          <a:prstGeom prst="rect">
            <a:avLst/>
          </a:prstGeom>
          <a:noFill/>
          <a:ln w="9525">
            <a:noFill/>
            <a:miter lim="800000"/>
            <a:headEnd/>
            <a:tailEnd/>
          </a:ln>
        </p:spPr>
      </p:pic>
      <p:pic>
        <p:nvPicPr>
          <p:cNvPr id="46087" name="Picture 14" descr="C:\Users\ali\Desktop\isgig2011\boru anahtarı.jpg"/>
          <p:cNvPicPr>
            <a:picLocks noChangeAspect="1" noChangeArrowheads="1"/>
          </p:cNvPicPr>
          <p:nvPr/>
        </p:nvPicPr>
        <p:blipFill>
          <a:blip r:embed="rId6"/>
          <a:srcRect/>
          <a:stretch>
            <a:fillRect/>
          </a:stretch>
        </p:blipFill>
        <p:spPr bwMode="auto">
          <a:xfrm rot="3499856">
            <a:off x="1554957" y="4928394"/>
            <a:ext cx="1430337" cy="758825"/>
          </a:xfrm>
          <a:prstGeom prst="rect">
            <a:avLst/>
          </a:prstGeom>
          <a:noFill/>
          <a:ln w="9525">
            <a:noFill/>
            <a:miter lim="800000"/>
            <a:headEnd/>
            <a:tailEnd/>
          </a:ln>
        </p:spPr>
      </p:pic>
      <p:sp>
        <p:nvSpPr>
          <p:cNvPr id="46088" name="Rectangle 8"/>
          <p:cNvSpPr txBox="1">
            <a:spLocks noChangeArrowheads="1"/>
          </p:cNvSpPr>
          <p:nvPr/>
        </p:nvSpPr>
        <p:spPr bwMode="auto">
          <a:xfrm>
            <a:off x="457200" y="2928938"/>
            <a:ext cx="8686800" cy="868362"/>
          </a:xfrm>
          <a:prstGeom prst="rect">
            <a:avLst/>
          </a:prstGeom>
          <a:noFill/>
          <a:ln w="9525">
            <a:noFill/>
            <a:miter lim="800000"/>
            <a:headEnd/>
            <a:tailEnd/>
          </a:ln>
        </p:spPr>
        <p:txBody>
          <a:bodyPr anchor="ctr"/>
          <a:lstStyle/>
          <a:p>
            <a:r>
              <a:rPr lang="tr-TR" sz="2800" b="1">
                <a:latin typeface="Comic Sans MS" pitchFamily="66" charset="0"/>
              </a:rPr>
              <a:t/>
            </a:r>
            <a:br>
              <a:rPr lang="tr-TR" sz="2800" b="1">
                <a:latin typeface="Comic Sans MS" pitchFamily="66" charset="0"/>
              </a:rPr>
            </a:br>
            <a:r>
              <a:rPr lang="tr-TR" sz="2800">
                <a:latin typeface="Comic Sans MS" pitchFamily="66" charset="0"/>
              </a:rPr>
              <a:t/>
            </a:r>
            <a:br>
              <a:rPr lang="tr-TR" sz="2800">
                <a:latin typeface="Comic Sans MS" pitchFamily="66" charset="0"/>
              </a:rPr>
            </a:br>
            <a:r>
              <a:rPr lang="tr-TR" sz="2800">
                <a:latin typeface="Comic Sans MS" pitchFamily="66" charset="0"/>
              </a:rPr>
              <a:t/>
            </a:r>
            <a:br>
              <a:rPr lang="tr-TR" sz="2800">
                <a:latin typeface="Comic Sans MS" pitchFamily="66" charset="0"/>
              </a:rPr>
            </a:br>
            <a:r>
              <a:rPr lang="tr-TR" sz="2800">
                <a:latin typeface="Times New Roman" pitchFamily="18" charset="0"/>
              </a:rPr>
              <a:t>İnsanlar</a:t>
            </a:r>
            <a:r>
              <a:rPr lang="tr-TR" sz="2800">
                <a:latin typeface="Comic Sans MS" pitchFamily="66" charset="0"/>
              </a:rPr>
              <a:t>		   </a:t>
            </a:r>
            <a:r>
              <a:rPr lang="tr-TR" sz="2800"/>
              <a:t> </a:t>
            </a:r>
            <a:r>
              <a:rPr lang="tr-TR" sz="2800">
                <a:latin typeface="Times New Roman" pitchFamily="18" charset="0"/>
              </a:rPr>
              <a:t>Binalar</a:t>
            </a:r>
            <a:r>
              <a:rPr lang="tr-TR" sz="2800">
                <a:latin typeface="Comic Sans MS" pitchFamily="66" charset="0"/>
              </a:rPr>
              <a:t>			</a:t>
            </a:r>
            <a:r>
              <a:rPr lang="tr-TR" sz="2800">
                <a:latin typeface="Times New Roman" pitchFamily="18" charset="0"/>
              </a:rPr>
              <a:t>Makinalar</a:t>
            </a:r>
            <a:br>
              <a:rPr lang="tr-TR" sz="2800">
                <a:latin typeface="Times New Roman" pitchFamily="18" charset="0"/>
              </a:rPr>
            </a:br>
            <a:r>
              <a:rPr lang="tr-TR" sz="2800">
                <a:latin typeface="Times New Roman" pitchFamily="18" charset="0"/>
              </a:rPr>
              <a:t/>
            </a:r>
            <a:br>
              <a:rPr lang="tr-TR" sz="2800">
                <a:latin typeface="Times New Roman" pitchFamily="18" charset="0"/>
              </a:rPr>
            </a:br>
            <a:endParaRPr lang="tr-TR" sz="2800">
              <a:latin typeface="Times New Roman" pitchFamily="18" charset="0"/>
            </a:endParaRPr>
          </a:p>
        </p:txBody>
      </p:sp>
      <p:pic>
        <p:nvPicPr>
          <p:cNvPr id="46089" name="Picture 15" descr="C:\Users\ali\Desktop\isgig2011\planya.jpg"/>
          <p:cNvPicPr>
            <a:picLocks noChangeAspect="1" noChangeArrowheads="1"/>
          </p:cNvPicPr>
          <p:nvPr/>
        </p:nvPicPr>
        <p:blipFill>
          <a:blip r:embed="rId7"/>
          <a:srcRect/>
          <a:stretch>
            <a:fillRect/>
          </a:stretch>
        </p:blipFill>
        <p:spPr bwMode="auto">
          <a:xfrm>
            <a:off x="6572250" y="1785938"/>
            <a:ext cx="2255838" cy="1611312"/>
          </a:xfrm>
          <a:prstGeom prst="rect">
            <a:avLst/>
          </a:prstGeom>
          <a:noFill/>
          <a:ln w="9525">
            <a:noFill/>
            <a:miter lim="800000"/>
            <a:headEnd/>
            <a:tailEnd/>
          </a:ln>
        </p:spPr>
      </p:pic>
      <p:pic>
        <p:nvPicPr>
          <p:cNvPr id="46090" name="Picture 12" descr="C:\Users\sunny\AppData\Local\Microsoft\Windows\Temporary Internet Files\Content.IE5\1XWGNDVU\MPj04439550000[1].jpg"/>
          <p:cNvPicPr>
            <a:picLocks noChangeAspect="1" noChangeArrowheads="1"/>
          </p:cNvPicPr>
          <p:nvPr/>
        </p:nvPicPr>
        <p:blipFill>
          <a:blip r:embed="rId8"/>
          <a:srcRect/>
          <a:stretch>
            <a:fillRect/>
          </a:stretch>
        </p:blipFill>
        <p:spPr bwMode="auto">
          <a:xfrm>
            <a:off x="3419475" y="1557338"/>
            <a:ext cx="2590800" cy="1722437"/>
          </a:xfrm>
          <a:prstGeom prst="rect">
            <a:avLst/>
          </a:prstGeom>
          <a:noFill/>
          <a:ln w="9525">
            <a:noFill/>
            <a:miter lim="800000"/>
            <a:headEnd/>
            <a:tailEnd/>
          </a:ln>
        </p:spPr>
      </p:pic>
      <p:pic>
        <p:nvPicPr>
          <p:cNvPr id="46091" name="Picture 10" descr="C:\Users\sunny\AppData\Local\Microsoft\Windows\Temporary Internet Files\Content.IE5\Z0PVDJQ5\MPj04437590000[1].jpg"/>
          <p:cNvPicPr>
            <a:picLocks noChangeAspect="1" noChangeArrowheads="1"/>
          </p:cNvPicPr>
          <p:nvPr/>
        </p:nvPicPr>
        <p:blipFill>
          <a:blip r:embed="rId9"/>
          <a:srcRect/>
          <a:stretch>
            <a:fillRect/>
          </a:stretch>
        </p:blipFill>
        <p:spPr bwMode="auto">
          <a:xfrm>
            <a:off x="500063" y="1500188"/>
            <a:ext cx="2438400" cy="1828800"/>
          </a:xfrm>
          <a:prstGeom prst="rect">
            <a:avLst/>
          </a:prstGeom>
          <a:noFill/>
          <a:ln w="9525">
            <a:noFill/>
            <a:miter lim="800000"/>
            <a:headEnd/>
            <a:tailEnd/>
          </a:ln>
        </p:spPr>
      </p:pic>
      <p:sp>
        <p:nvSpPr>
          <p:cNvPr id="5123" name="4 Slayt Numarası Yer Tutucusu"/>
          <p:cNvSpPr>
            <a:spLocks noGrp="1"/>
          </p:cNvSpPr>
          <p:nvPr>
            <p:ph type="sldNum" sz="quarter" idx="12"/>
          </p:nvPr>
        </p:nvSpPr>
        <p:spPr/>
        <p:txBody>
          <a:bodyPr/>
          <a:lstStyle/>
          <a:p>
            <a:pPr>
              <a:defRPr/>
            </a:pPr>
            <a:fld id="{A1F0C030-706E-4B45-B15C-BAFCB32E84C5}" type="slidenum">
              <a:rPr lang="en-US" smtClean="0">
                <a:solidFill>
                  <a:schemeClr val="tx1">
                    <a:tint val="75000"/>
                  </a:schemeClr>
                </a:solidFill>
              </a:rPr>
              <a:pPr>
                <a:defRPr/>
              </a:pPr>
              <a:t>12</a:t>
            </a:fld>
            <a:endParaRPr lang="en-US" dirty="0" smtClean="0">
              <a:solidFill>
                <a:schemeClr val="tx1">
                  <a:tint val="75000"/>
                </a:schemeClr>
              </a:solidFill>
            </a:endParaRPr>
          </a:p>
        </p:txBody>
      </p:sp>
      <p:pic>
        <p:nvPicPr>
          <p:cNvPr id="46093" name="Picture 19" descr="C:\Users\ali\Desktop\isgig2011\tugla.jpg"/>
          <p:cNvPicPr>
            <a:picLocks noChangeAspect="1" noChangeArrowheads="1"/>
          </p:cNvPicPr>
          <p:nvPr/>
        </p:nvPicPr>
        <p:blipFill>
          <a:blip r:embed="rId10"/>
          <a:srcRect/>
          <a:stretch>
            <a:fillRect/>
          </a:stretch>
        </p:blipFill>
        <p:spPr bwMode="auto">
          <a:xfrm>
            <a:off x="7072313" y="3790950"/>
            <a:ext cx="1828800" cy="1219200"/>
          </a:xfrm>
          <a:prstGeom prst="rect">
            <a:avLst/>
          </a:prstGeom>
          <a:noFill/>
          <a:ln w="9525">
            <a:noFill/>
            <a:miter lim="800000"/>
            <a:headEnd/>
            <a:tailEnd/>
          </a:ln>
        </p:spPr>
      </p:pic>
      <p:sp>
        <p:nvSpPr>
          <p:cNvPr id="1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defRPr/>
            </a:pPr>
            <a:endParaRPr lang="tr-TR" sz="2400" b="1" dirty="0" smtClean="0">
              <a:solidFill>
                <a:schemeClr val="bg1"/>
              </a:solidFill>
            </a:endParaRPr>
          </a:p>
          <a:p>
            <a:pPr>
              <a:defRPr/>
            </a:pPr>
            <a:r>
              <a:rPr lang="tr-TR" sz="2000" b="1" dirty="0" smtClean="0">
                <a:solidFill>
                  <a:srgbClr val="C00000"/>
                </a:solidFill>
              </a:rPr>
              <a:t>     Hazırlanan </a:t>
            </a:r>
            <a:r>
              <a:rPr lang="tr-TR" sz="2000" b="1" dirty="0">
                <a:solidFill>
                  <a:srgbClr val="C00000"/>
                </a:solidFill>
              </a:rPr>
              <a:t>Rehberin Bölümleri; </a:t>
            </a:r>
            <a:endParaRPr lang="tr-TR" sz="2000" dirty="0">
              <a:solidFill>
                <a:srgbClr val="C00000"/>
              </a:solidFill>
            </a:endParaRPr>
          </a:p>
          <a:p>
            <a:pPr marL="457200" indent="-457200">
              <a:buFont typeface="+mj-lt"/>
              <a:buAutoNum type="arabicPeriod"/>
              <a:defRPr/>
            </a:pPr>
            <a:r>
              <a:rPr lang="tr-TR" sz="2400" dirty="0">
                <a:solidFill>
                  <a:schemeClr val="bg1"/>
                </a:solidFill>
              </a:rPr>
              <a:t>İş sağlığı ve güvenliği politika çerçevesi</a:t>
            </a:r>
          </a:p>
          <a:p>
            <a:pPr marL="457200" indent="-457200">
              <a:buFont typeface="+mj-lt"/>
              <a:buAutoNum type="arabicPeriod"/>
              <a:defRPr/>
            </a:pPr>
            <a:r>
              <a:rPr lang="tr-TR" sz="2400" dirty="0">
                <a:solidFill>
                  <a:schemeClr val="bg1"/>
                </a:solidFill>
              </a:rPr>
              <a:t>Mevzuat</a:t>
            </a:r>
          </a:p>
          <a:p>
            <a:pPr marL="457200" indent="-457200">
              <a:buFont typeface="+mj-lt"/>
              <a:buAutoNum type="arabicPeriod"/>
              <a:defRPr/>
            </a:pPr>
            <a:r>
              <a:rPr lang="tr-TR" sz="2400" dirty="0">
                <a:solidFill>
                  <a:schemeClr val="bg1"/>
                </a:solidFill>
              </a:rPr>
              <a:t>Kontrol listeleri</a:t>
            </a:r>
          </a:p>
          <a:p>
            <a:pPr marL="457200" indent="-457200">
              <a:buFont typeface="+mj-lt"/>
              <a:buAutoNum type="arabicPeriod"/>
              <a:defRPr/>
            </a:pPr>
            <a:r>
              <a:rPr lang="tr-TR" sz="2400" dirty="0">
                <a:solidFill>
                  <a:schemeClr val="bg1"/>
                </a:solidFill>
              </a:rPr>
              <a:t>Risk Değerlendirmesi Örnekleri</a:t>
            </a:r>
          </a:p>
          <a:p>
            <a:pPr marL="457200" indent="-457200">
              <a:buFont typeface="+mj-lt"/>
              <a:buAutoNum type="arabicPeriod"/>
              <a:defRPr/>
            </a:pPr>
            <a:r>
              <a:rPr lang="tr-TR" sz="2400" dirty="0">
                <a:solidFill>
                  <a:schemeClr val="bg1"/>
                </a:solidFill>
              </a:rPr>
              <a:t>Formlar ve Belgeler</a:t>
            </a:r>
          </a:p>
          <a:p>
            <a:pPr marL="457200" indent="-457200">
              <a:buFont typeface="+mj-lt"/>
              <a:buAutoNum type="arabicPeriod"/>
              <a:defRPr/>
            </a:pPr>
            <a:r>
              <a:rPr lang="tr-TR" sz="2400" dirty="0">
                <a:solidFill>
                  <a:schemeClr val="bg1"/>
                </a:solidFill>
              </a:rPr>
              <a:t>Kişisel Koruyucu Donanımlar</a:t>
            </a:r>
          </a:p>
          <a:p>
            <a:pPr marL="457200" indent="-457200">
              <a:buFont typeface="+mj-lt"/>
              <a:buAutoNum type="arabicPeriod"/>
              <a:defRPr/>
            </a:pPr>
            <a:r>
              <a:rPr lang="tr-TR" sz="2400" dirty="0">
                <a:solidFill>
                  <a:schemeClr val="bg1"/>
                </a:solidFill>
              </a:rPr>
              <a:t>Güvenlik ve Sağlık İşaretleri</a:t>
            </a:r>
          </a:p>
          <a:p>
            <a:pPr marL="457200" indent="-457200">
              <a:buFont typeface="+mj-lt"/>
              <a:buAutoNum type="arabicPeriod"/>
              <a:defRPr/>
            </a:pPr>
            <a:r>
              <a:rPr lang="tr-TR" sz="2400" dirty="0">
                <a:solidFill>
                  <a:schemeClr val="bg1"/>
                </a:solidFill>
              </a:rPr>
              <a:t>İlkyardım</a:t>
            </a:r>
          </a:p>
          <a:p>
            <a:pPr algn="ctr">
              <a:defRPr/>
            </a:pPr>
            <a:endParaRPr lang="tr-TR" sz="2400" dirty="0" smtClean="0">
              <a:solidFill>
                <a:schemeClr val="bg1"/>
              </a:solidFill>
            </a:endParaRPr>
          </a:p>
        </p:txBody>
      </p:sp>
      <p:sp>
        <p:nvSpPr>
          <p:cNvPr id="47107"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Metin Yer Tutucusu"/>
          <p:cNvSpPr>
            <a:spLocks noGrp="1"/>
          </p:cNvSpPr>
          <p:nvPr>
            <p:ph type="body" idx="1"/>
          </p:nvPr>
        </p:nvSpPr>
        <p:spPr>
          <a:xfrm>
            <a:off x="76200" y="928688"/>
            <a:ext cx="8991600" cy="5894387"/>
          </a:xfrm>
        </p:spPr>
        <p:txBody>
          <a:bodyPr/>
          <a:lstStyle/>
          <a:p>
            <a:pPr algn="ctr"/>
            <a:r>
              <a:rPr lang="de-DE" sz="1600" i="1" smtClean="0">
                <a:solidFill>
                  <a:schemeClr val="bg1"/>
                </a:solidFill>
              </a:rPr>
              <a:t>Şekil:Okullarda İş sağlığı ve Güvenliği Yapılanma Modeli</a:t>
            </a:r>
            <a:endParaRPr lang="tr-TR" sz="1600" smtClean="0">
              <a:solidFill>
                <a:schemeClr val="bg1"/>
              </a:solidFill>
            </a:endParaRPr>
          </a:p>
          <a:p>
            <a:pPr algn="ctr"/>
            <a:endParaRPr lang="tr-TR" sz="2400" smtClean="0">
              <a:solidFill>
                <a:srgbClr val="013A81"/>
              </a:solidFill>
            </a:endParaRPr>
          </a:p>
        </p:txBody>
      </p:sp>
      <p:sp>
        <p:nvSpPr>
          <p:cNvPr id="48131"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
        <p:nvSpPr>
          <p:cNvPr id="48132" name="Oval 15"/>
          <p:cNvSpPr>
            <a:spLocks noChangeArrowheads="1"/>
          </p:cNvSpPr>
          <p:nvPr/>
        </p:nvSpPr>
        <p:spPr bwMode="auto">
          <a:xfrm>
            <a:off x="2714625" y="1357313"/>
            <a:ext cx="3124200" cy="16002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r>
              <a:rPr lang="tr-TR" sz="2400" b="1">
                <a:solidFill>
                  <a:srgbClr val="FF0000"/>
                </a:solidFill>
                <a:latin typeface="Times New Roman" pitchFamily="18" charset="0"/>
              </a:rPr>
              <a:t>OSGK</a:t>
            </a:r>
          </a:p>
        </p:txBody>
      </p:sp>
      <p:sp>
        <p:nvSpPr>
          <p:cNvPr id="48133" name="Oval 16"/>
          <p:cNvSpPr>
            <a:spLocks noChangeArrowheads="1"/>
          </p:cNvSpPr>
          <p:nvPr/>
        </p:nvSpPr>
        <p:spPr bwMode="auto">
          <a:xfrm>
            <a:off x="2919413" y="3894138"/>
            <a:ext cx="3124200" cy="1031875"/>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r>
              <a:rPr lang="tr-TR" sz="2400" b="1">
                <a:solidFill>
                  <a:srgbClr val="FF0000"/>
                </a:solidFill>
                <a:latin typeface="Times New Roman" pitchFamily="18" charset="0"/>
              </a:rPr>
              <a:t>ASGK</a:t>
            </a:r>
          </a:p>
        </p:txBody>
      </p:sp>
      <p:sp>
        <p:nvSpPr>
          <p:cNvPr id="48134" name="Rectangle 13"/>
          <p:cNvSpPr>
            <a:spLocks noChangeArrowheads="1"/>
          </p:cNvSpPr>
          <p:nvPr/>
        </p:nvSpPr>
        <p:spPr bwMode="auto">
          <a:xfrm>
            <a:off x="7065963" y="2109788"/>
            <a:ext cx="1447800" cy="685800"/>
          </a:xfrm>
          <a:prstGeom prst="rect">
            <a:avLst/>
          </a:prstGeom>
          <a:solidFill>
            <a:srgbClr val="3FC1BE"/>
          </a:solidFill>
          <a:ln w="25400" algn="ctr">
            <a:solidFill>
              <a:srgbClr val="BCBCBC"/>
            </a:solidFill>
            <a:miter lim="800000"/>
            <a:headEnd/>
            <a:tailEnd/>
          </a:ln>
          <a:effectLst>
            <a:outerShdw dist="107763" dir="8100000" algn="ctr" rotWithShape="0">
              <a:srgbClr val="808080">
                <a:alpha val="50000"/>
              </a:srgbClr>
            </a:outerShdw>
          </a:effectLst>
        </p:spPr>
        <p:txBody>
          <a:bodyPr wrap="none" anchor="ctr"/>
          <a:lstStyle/>
          <a:p>
            <a:pPr algn="ctr"/>
            <a:r>
              <a:rPr lang="tr-TR" sz="2000">
                <a:solidFill>
                  <a:srgbClr val="C00000"/>
                </a:solidFill>
                <a:latin typeface="Times New Roman" pitchFamily="18" charset="0"/>
              </a:rPr>
              <a:t>Denetleme</a:t>
            </a:r>
          </a:p>
        </p:txBody>
      </p:sp>
      <p:sp>
        <p:nvSpPr>
          <p:cNvPr id="48135" name="Line 16"/>
          <p:cNvSpPr>
            <a:spLocks noChangeShapeType="1"/>
          </p:cNvSpPr>
          <p:nvPr/>
        </p:nvSpPr>
        <p:spPr bwMode="auto">
          <a:xfrm>
            <a:off x="5583238" y="2525713"/>
            <a:ext cx="1558925" cy="41275"/>
          </a:xfrm>
          <a:prstGeom prst="line">
            <a:avLst/>
          </a:prstGeom>
          <a:noFill/>
          <a:ln w="28575">
            <a:solidFill>
              <a:srgbClr val="800080"/>
            </a:solidFill>
            <a:prstDash val="dash"/>
            <a:round/>
            <a:headEnd/>
            <a:tailEnd/>
          </a:ln>
          <a:effectLst>
            <a:outerShdw dist="107763" dir="8100000" algn="ctr" rotWithShape="0">
              <a:srgbClr val="808080">
                <a:alpha val="50000"/>
              </a:srgbClr>
            </a:outerShdw>
          </a:effectLst>
        </p:spPr>
        <p:txBody>
          <a:bodyPr wrap="none" anchor="ctr"/>
          <a:lstStyle/>
          <a:p>
            <a:endParaRPr lang="tr-TR"/>
          </a:p>
        </p:txBody>
      </p:sp>
      <p:sp>
        <p:nvSpPr>
          <p:cNvPr id="48136" name="Text Box 17"/>
          <p:cNvSpPr txBox="1">
            <a:spLocks noChangeArrowheads="1"/>
          </p:cNvSpPr>
          <p:nvPr/>
        </p:nvSpPr>
        <p:spPr bwMode="auto">
          <a:xfrm>
            <a:off x="2786063" y="4572000"/>
            <a:ext cx="3443287" cy="338138"/>
          </a:xfrm>
          <a:prstGeom prst="rect">
            <a:avLst/>
          </a:prstGeom>
          <a:noFill/>
          <a:ln w="25400" algn="ctr">
            <a:noFill/>
            <a:miter lim="800000"/>
            <a:headEnd/>
            <a:tailEnd/>
          </a:ln>
        </p:spPr>
        <p:txBody>
          <a:bodyPr>
            <a:spAutoFit/>
          </a:bodyPr>
          <a:lstStyle/>
          <a:p>
            <a:pPr algn="ctr">
              <a:spcBef>
                <a:spcPct val="50000"/>
              </a:spcBef>
            </a:pPr>
            <a:r>
              <a:rPr lang="tr-TR" sz="1600" b="1">
                <a:solidFill>
                  <a:srgbClr val="FF0000"/>
                </a:solidFill>
                <a:latin typeface="Times New Roman" pitchFamily="18" charset="0"/>
              </a:rPr>
              <a:t>(</a:t>
            </a:r>
            <a:r>
              <a:rPr lang="tr-TR" sz="1600">
                <a:solidFill>
                  <a:srgbClr val="FF0000"/>
                </a:solidFill>
                <a:latin typeface="Times New Roman" pitchFamily="18" charset="0"/>
              </a:rPr>
              <a:t>Alan Sağlık Güvenlik Kurulu</a:t>
            </a:r>
            <a:r>
              <a:rPr lang="tr-TR" sz="1600" b="1">
                <a:solidFill>
                  <a:srgbClr val="FF0000"/>
                </a:solidFill>
                <a:latin typeface="Times New Roman" pitchFamily="18" charset="0"/>
              </a:rPr>
              <a:t>)</a:t>
            </a:r>
          </a:p>
        </p:txBody>
      </p:sp>
      <p:sp>
        <p:nvSpPr>
          <p:cNvPr id="48137" name="Text Box 19"/>
          <p:cNvSpPr txBox="1">
            <a:spLocks noChangeArrowheads="1"/>
          </p:cNvSpPr>
          <p:nvPr/>
        </p:nvSpPr>
        <p:spPr bwMode="auto">
          <a:xfrm>
            <a:off x="2714625" y="5000625"/>
            <a:ext cx="3500438" cy="400050"/>
          </a:xfrm>
          <a:prstGeom prst="rect">
            <a:avLst/>
          </a:prstGeom>
          <a:noFill/>
          <a:ln w="25400" algn="ctr">
            <a:noFill/>
            <a:miter lim="800000"/>
            <a:headEnd/>
            <a:tailEnd/>
          </a:ln>
        </p:spPr>
        <p:txBody>
          <a:bodyPr>
            <a:spAutoFit/>
          </a:bodyPr>
          <a:lstStyle/>
          <a:p>
            <a:pPr>
              <a:spcBef>
                <a:spcPct val="50000"/>
              </a:spcBef>
            </a:pPr>
            <a:r>
              <a:rPr lang="tr-TR" sz="2000" b="1">
                <a:solidFill>
                  <a:srgbClr val="003300"/>
                </a:solidFill>
                <a:latin typeface="Times New Roman" pitchFamily="18" charset="0"/>
              </a:rPr>
              <a:t>(</a:t>
            </a:r>
            <a:r>
              <a:rPr lang="tr-TR" sz="1600" b="1">
                <a:solidFill>
                  <a:srgbClr val="003300"/>
                </a:solidFill>
                <a:latin typeface="Times New Roman" pitchFamily="18" charset="0"/>
              </a:rPr>
              <a:t>Alan Dal Şefleri,Öğrenci, Öğretmen)</a:t>
            </a:r>
          </a:p>
        </p:txBody>
      </p:sp>
      <p:sp>
        <p:nvSpPr>
          <p:cNvPr id="48138" name="Oval 21"/>
          <p:cNvSpPr>
            <a:spLocks noChangeArrowheads="1"/>
          </p:cNvSpPr>
          <p:nvPr/>
        </p:nvSpPr>
        <p:spPr bwMode="auto">
          <a:xfrm>
            <a:off x="6532563" y="3252788"/>
            <a:ext cx="2286000" cy="11430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p>
            <a:pPr algn="ctr"/>
            <a:r>
              <a:rPr lang="tr-TR" sz="2000">
                <a:solidFill>
                  <a:srgbClr val="C00000"/>
                </a:solidFill>
                <a:latin typeface="Times New Roman" pitchFamily="18" charset="0"/>
              </a:rPr>
              <a:t>Sosyal Kulüpler</a:t>
            </a:r>
          </a:p>
        </p:txBody>
      </p:sp>
      <p:sp>
        <p:nvSpPr>
          <p:cNvPr id="48139" name="Line 21"/>
          <p:cNvSpPr>
            <a:spLocks noChangeShapeType="1"/>
          </p:cNvSpPr>
          <p:nvPr/>
        </p:nvSpPr>
        <p:spPr bwMode="auto">
          <a:xfrm>
            <a:off x="5295900" y="2741613"/>
            <a:ext cx="1389063" cy="815975"/>
          </a:xfrm>
          <a:prstGeom prst="line">
            <a:avLst/>
          </a:prstGeom>
          <a:noFill/>
          <a:ln w="25400">
            <a:solidFill>
              <a:srgbClr val="800080"/>
            </a:solidFill>
            <a:round/>
            <a:headEnd type="triangle" w="med" len="med"/>
            <a:tailEnd type="triangle" w="med" len="med"/>
          </a:ln>
        </p:spPr>
        <p:txBody>
          <a:bodyPr wrap="none" anchor="ctr"/>
          <a:lstStyle/>
          <a:p>
            <a:endParaRPr lang="tr-TR"/>
          </a:p>
        </p:txBody>
      </p:sp>
      <p:sp>
        <p:nvSpPr>
          <p:cNvPr id="48140" name="Text Box 23"/>
          <p:cNvSpPr txBox="1">
            <a:spLocks noChangeArrowheads="1"/>
          </p:cNvSpPr>
          <p:nvPr/>
        </p:nvSpPr>
        <p:spPr bwMode="auto">
          <a:xfrm>
            <a:off x="5929313" y="4500563"/>
            <a:ext cx="3214687" cy="584200"/>
          </a:xfrm>
          <a:prstGeom prst="rect">
            <a:avLst/>
          </a:prstGeom>
          <a:noFill/>
          <a:ln w="25400" algn="ctr">
            <a:noFill/>
            <a:miter lim="800000"/>
            <a:headEnd/>
            <a:tailEnd/>
          </a:ln>
        </p:spPr>
        <p:txBody>
          <a:bodyPr>
            <a:spAutoFit/>
          </a:bodyPr>
          <a:lstStyle/>
          <a:p>
            <a:pPr algn="ctr"/>
            <a:r>
              <a:rPr lang="tr-TR" sz="1600">
                <a:solidFill>
                  <a:srgbClr val="0000FF"/>
                </a:solidFill>
                <a:latin typeface="Times New Roman" pitchFamily="18" charset="0"/>
              </a:rPr>
              <a:t>İş Sağlığı ve Güvenliği </a:t>
            </a:r>
          </a:p>
          <a:p>
            <a:pPr algn="ctr"/>
            <a:r>
              <a:rPr lang="tr-TR" sz="1600">
                <a:solidFill>
                  <a:srgbClr val="0000FF"/>
                </a:solidFill>
                <a:latin typeface="Times New Roman" pitchFamily="18" charset="0"/>
              </a:rPr>
              <a:t>Faaliyetleri</a:t>
            </a:r>
          </a:p>
        </p:txBody>
      </p:sp>
      <p:sp>
        <p:nvSpPr>
          <p:cNvPr id="48141" name="Line 24"/>
          <p:cNvSpPr>
            <a:spLocks noChangeShapeType="1"/>
          </p:cNvSpPr>
          <p:nvPr/>
        </p:nvSpPr>
        <p:spPr bwMode="auto">
          <a:xfrm flipV="1">
            <a:off x="4216400" y="2886075"/>
            <a:ext cx="0" cy="1008063"/>
          </a:xfrm>
          <a:prstGeom prst="line">
            <a:avLst/>
          </a:prstGeom>
          <a:noFill/>
          <a:ln w="25400">
            <a:solidFill>
              <a:srgbClr val="800080"/>
            </a:solidFill>
            <a:round/>
            <a:headEnd/>
            <a:tailEnd type="stealth" w="med" len="med"/>
          </a:ln>
        </p:spPr>
        <p:txBody>
          <a:bodyPr wrap="none" anchor="ctr"/>
          <a:lstStyle/>
          <a:p>
            <a:endParaRPr lang="tr-TR"/>
          </a:p>
        </p:txBody>
      </p:sp>
      <p:sp>
        <p:nvSpPr>
          <p:cNvPr id="48142" name="Line 25"/>
          <p:cNvSpPr>
            <a:spLocks noChangeShapeType="1"/>
          </p:cNvSpPr>
          <p:nvPr/>
        </p:nvSpPr>
        <p:spPr bwMode="auto">
          <a:xfrm>
            <a:off x="4575175" y="2886075"/>
            <a:ext cx="0" cy="1058863"/>
          </a:xfrm>
          <a:prstGeom prst="line">
            <a:avLst/>
          </a:prstGeom>
          <a:noFill/>
          <a:ln w="25400">
            <a:solidFill>
              <a:srgbClr val="800080"/>
            </a:solidFill>
            <a:round/>
            <a:headEnd/>
            <a:tailEnd type="triangle" w="med" len="med"/>
          </a:ln>
        </p:spPr>
        <p:txBody>
          <a:bodyPr wrap="none" anchor="ctr"/>
          <a:lstStyle/>
          <a:p>
            <a:endParaRPr lang="tr-TR"/>
          </a:p>
        </p:txBody>
      </p:sp>
      <p:sp>
        <p:nvSpPr>
          <p:cNvPr id="48143" name="Text Box 18"/>
          <p:cNvSpPr txBox="1">
            <a:spLocks noChangeArrowheads="1"/>
          </p:cNvSpPr>
          <p:nvPr/>
        </p:nvSpPr>
        <p:spPr bwMode="auto">
          <a:xfrm>
            <a:off x="2703513" y="3101975"/>
            <a:ext cx="3886200" cy="366713"/>
          </a:xfrm>
          <a:prstGeom prst="rect">
            <a:avLst/>
          </a:prstGeom>
          <a:noFill/>
          <a:ln w="25400" algn="ctr">
            <a:noFill/>
            <a:miter lim="800000"/>
            <a:headEnd/>
            <a:tailEnd/>
          </a:ln>
        </p:spPr>
        <p:txBody>
          <a:bodyPr>
            <a:spAutoFit/>
          </a:bodyPr>
          <a:lstStyle/>
          <a:p>
            <a:pPr algn="ctr">
              <a:spcBef>
                <a:spcPct val="50000"/>
              </a:spcBef>
            </a:pPr>
            <a:r>
              <a:rPr lang="tr-TR" b="1">
                <a:latin typeface="Times New Roman" pitchFamily="18" charset="0"/>
              </a:rPr>
              <a:t>“Okul Sağlık Güvenlik Kurulu”</a:t>
            </a:r>
          </a:p>
        </p:txBody>
      </p:sp>
      <p:sp>
        <p:nvSpPr>
          <p:cNvPr id="48144" name="Text Box 17"/>
          <p:cNvSpPr txBox="1">
            <a:spLocks noChangeArrowheads="1"/>
          </p:cNvSpPr>
          <p:nvPr/>
        </p:nvSpPr>
        <p:spPr bwMode="auto">
          <a:xfrm>
            <a:off x="2571750" y="2357438"/>
            <a:ext cx="3386138" cy="366712"/>
          </a:xfrm>
          <a:prstGeom prst="rect">
            <a:avLst/>
          </a:prstGeom>
          <a:noFill/>
          <a:ln w="25400" algn="ctr">
            <a:noFill/>
            <a:miter lim="800000"/>
            <a:headEnd/>
            <a:tailEnd/>
          </a:ln>
        </p:spPr>
        <p:txBody>
          <a:bodyPr>
            <a:spAutoFit/>
          </a:bodyPr>
          <a:lstStyle/>
          <a:p>
            <a:pPr algn="ctr">
              <a:spcBef>
                <a:spcPct val="50000"/>
              </a:spcBef>
            </a:pPr>
            <a:r>
              <a:rPr lang="tr-TR" b="1">
                <a:solidFill>
                  <a:srgbClr val="FF0000"/>
                </a:solidFill>
                <a:latin typeface="Times New Roman" pitchFamily="18" charset="0"/>
              </a:rPr>
              <a:t>(</a:t>
            </a:r>
            <a:r>
              <a:rPr lang="tr-TR" sz="1600">
                <a:solidFill>
                  <a:srgbClr val="FF0000"/>
                </a:solidFill>
                <a:latin typeface="Times New Roman" pitchFamily="18" charset="0"/>
              </a:rPr>
              <a:t>Okul Sağlık Güvenlik Kurulu</a:t>
            </a:r>
            <a:r>
              <a:rPr lang="tr-TR" b="1">
                <a:solidFill>
                  <a:srgbClr val="FF0000"/>
                </a:solidFill>
                <a:latin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Metin Yer Tutucusu"/>
          <p:cNvSpPr>
            <a:spLocks noGrp="1"/>
          </p:cNvSpPr>
          <p:nvPr>
            <p:ph type="body" idx="1"/>
          </p:nvPr>
        </p:nvSpPr>
        <p:spPr>
          <a:xfrm>
            <a:off x="76200" y="1143000"/>
            <a:ext cx="8991600" cy="5680075"/>
          </a:xfrm>
        </p:spPr>
        <p:txBody>
          <a:bodyPr/>
          <a:lstStyle/>
          <a:p>
            <a:endParaRPr lang="tr-TR" sz="1400" b="1" smtClean="0">
              <a:solidFill>
                <a:srgbClr val="0000FF"/>
              </a:solidFill>
            </a:endParaRPr>
          </a:p>
          <a:p>
            <a:r>
              <a:rPr lang="tr-TR" sz="1400" b="1" smtClean="0">
                <a:solidFill>
                  <a:srgbClr val="0000FF"/>
                </a:solidFill>
              </a:rPr>
              <a:t>REHBER KAPSAMINDA TANIMLANAN İŞ SAĞLIĞI VE GÜVENLİĞİ ORGANİZASYONU</a:t>
            </a:r>
            <a:endParaRPr lang="tr-TR" sz="1400" smtClean="0">
              <a:solidFill>
                <a:srgbClr val="0000FF"/>
              </a:solidFill>
            </a:endParaRPr>
          </a:p>
          <a:p>
            <a:r>
              <a:rPr lang="tr-TR" sz="2400" b="1" smtClean="0">
                <a:solidFill>
                  <a:schemeClr val="bg1"/>
                </a:solidFill>
              </a:rPr>
              <a:t> </a:t>
            </a:r>
            <a:r>
              <a:rPr lang="tr-TR" sz="2000" b="1" smtClean="0">
                <a:solidFill>
                  <a:srgbClr val="C00000"/>
                </a:solidFill>
              </a:rPr>
              <a:t>Okul Düzeyinde Okul Sağlık ve Güvenlik Kurulu (OSGK)</a:t>
            </a:r>
            <a:endParaRPr lang="tr-TR" sz="2000" smtClean="0">
              <a:solidFill>
                <a:srgbClr val="C00000"/>
              </a:solidFill>
            </a:endParaRPr>
          </a:p>
          <a:p>
            <a:pPr>
              <a:lnSpc>
                <a:spcPct val="150000"/>
              </a:lnSpc>
            </a:pPr>
            <a:r>
              <a:rPr lang="tr-TR" sz="2400" smtClean="0">
                <a:solidFill>
                  <a:schemeClr val="bg1"/>
                </a:solidFill>
              </a:rPr>
              <a:t>Sağlık ve güvenlik faaliyetlerinin yürütülmesinden okul müdürü sorumludur. Okul bünyesinde oluşturulan sağlık ve güvenlik kurulu ilgili müdür yardımcısı, alan ve dal şefleri ile okul öğrenci temsilcisi ve okul aile birliği başkanı olmak üzere </a:t>
            </a:r>
            <a:r>
              <a:rPr lang="tr-TR" sz="2400" smtClean="0">
                <a:solidFill>
                  <a:srgbClr val="0000FF"/>
                </a:solidFill>
              </a:rPr>
              <a:t>asgari beş üyeden oluşur. </a:t>
            </a:r>
            <a:r>
              <a:rPr lang="tr-TR" sz="2400" smtClean="0">
                <a:solidFill>
                  <a:schemeClr val="bg1"/>
                </a:solidFill>
              </a:rPr>
              <a:t>Kurul çalışmalarını okuldaki diğer sosyal kulüplerle (Sağlık Kulübü vb.) koordineli şekilde yürütür.</a:t>
            </a:r>
          </a:p>
          <a:p>
            <a:pPr algn="ctr"/>
            <a:endParaRPr lang="tr-TR" sz="2400" smtClean="0">
              <a:solidFill>
                <a:schemeClr val="bg1"/>
              </a:solidFill>
            </a:endParaRPr>
          </a:p>
        </p:txBody>
      </p:sp>
      <p:sp>
        <p:nvSpPr>
          <p:cNvPr id="49155"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0" y="1143000"/>
            <a:ext cx="9220200" cy="5680075"/>
          </a:xfrm>
        </p:spPr>
        <p:txBody>
          <a:bodyPr/>
          <a:lstStyle/>
          <a:p>
            <a:pPr>
              <a:defRPr/>
            </a:pPr>
            <a:r>
              <a:rPr lang="tr-TR" b="1" dirty="0">
                <a:solidFill>
                  <a:srgbClr val="C00000"/>
                </a:solidFill>
              </a:rPr>
              <a:t>Bu kurulun görevleri;</a:t>
            </a:r>
          </a:p>
          <a:p>
            <a:pPr marL="342900" indent="-342900">
              <a:spcAft>
                <a:spcPts val="600"/>
              </a:spcAft>
              <a:buFont typeface="Arial" pitchFamily="34" charset="0"/>
              <a:buChar char="•"/>
              <a:defRPr/>
            </a:pPr>
            <a:r>
              <a:rPr lang="tr-TR" sz="2100" dirty="0" smtClean="0">
                <a:solidFill>
                  <a:schemeClr val="bg1"/>
                </a:solidFill>
              </a:rPr>
              <a:t>Okul </a:t>
            </a:r>
            <a:r>
              <a:rPr lang="tr-TR" sz="2100" dirty="0">
                <a:solidFill>
                  <a:schemeClr val="bg1"/>
                </a:solidFill>
              </a:rPr>
              <a:t>düzeyinde sağlık ve güvenlik faaliyetlerini koordine etmek,</a:t>
            </a:r>
          </a:p>
          <a:p>
            <a:pPr marL="342900" indent="-342900">
              <a:spcAft>
                <a:spcPts val="600"/>
              </a:spcAft>
              <a:buFont typeface="Arial" pitchFamily="34" charset="0"/>
              <a:buChar char="•"/>
              <a:defRPr/>
            </a:pPr>
            <a:r>
              <a:rPr lang="tr-TR" sz="2100" dirty="0" smtClean="0">
                <a:solidFill>
                  <a:srgbClr val="0000FF"/>
                </a:solidFill>
              </a:rPr>
              <a:t>Alan </a:t>
            </a:r>
            <a:r>
              <a:rPr lang="tr-TR" sz="2100" dirty="0">
                <a:solidFill>
                  <a:srgbClr val="0000FF"/>
                </a:solidFill>
              </a:rPr>
              <a:t>sağlık ve güvenlik kurulları tarafından bildirilen eksikliklerin giderilmesini sağlamak,</a:t>
            </a:r>
          </a:p>
          <a:p>
            <a:pPr marL="342900" indent="-342900">
              <a:spcAft>
                <a:spcPts val="600"/>
              </a:spcAft>
              <a:buFont typeface="Arial" pitchFamily="34" charset="0"/>
              <a:buChar char="•"/>
              <a:defRPr/>
            </a:pPr>
            <a:r>
              <a:rPr lang="tr-TR" sz="2100" dirty="0" smtClean="0">
                <a:solidFill>
                  <a:schemeClr val="bg1"/>
                </a:solidFill>
              </a:rPr>
              <a:t>Okul </a:t>
            </a:r>
            <a:r>
              <a:rPr lang="tr-TR" sz="2100" dirty="0">
                <a:solidFill>
                  <a:schemeClr val="bg1"/>
                </a:solidFill>
              </a:rPr>
              <a:t>bünyesinde acil durum tedbirlerini almak,</a:t>
            </a:r>
          </a:p>
          <a:p>
            <a:pPr marL="342900" indent="-342900">
              <a:spcAft>
                <a:spcPts val="600"/>
              </a:spcAft>
              <a:buFont typeface="Arial" pitchFamily="34" charset="0"/>
              <a:buChar char="•"/>
              <a:defRPr/>
            </a:pPr>
            <a:r>
              <a:rPr lang="tr-TR" sz="2100" dirty="0" smtClean="0">
                <a:solidFill>
                  <a:srgbClr val="0000FF"/>
                </a:solidFill>
              </a:rPr>
              <a:t>Sağlık </a:t>
            </a:r>
            <a:r>
              <a:rPr lang="tr-TR" sz="2100" dirty="0">
                <a:solidFill>
                  <a:srgbClr val="0000FF"/>
                </a:solidFill>
              </a:rPr>
              <a:t>ve güvenlikle ilgili eğitim ve seminerler düzenlemek</a:t>
            </a:r>
            <a:r>
              <a:rPr lang="tr-TR" sz="2100" dirty="0">
                <a:solidFill>
                  <a:schemeClr val="bg1"/>
                </a:solidFill>
              </a:rPr>
              <a:t>,</a:t>
            </a:r>
          </a:p>
          <a:p>
            <a:pPr marL="342900" indent="-342900">
              <a:spcAft>
                <a:spcPts val="600"/>
              </a:spcAft>
              <a:buFont typeface="Arial" pitchFamily="34" charset="0"/>
              <a:buChar char="•"/>
              <a:defRPr/>
            </a:pPr>
            <a:r>
              <a:rPr lang="tr-TR" sz="2100" dirty="0" smtClean="0">
                <a:solidFill>
                  <a:schemeClr val="bg1"/>
                </a:solidFill>
              </a:rPr>
              <a:t>Sağlık </a:t>
            </a:r>
            <a:r>
              <a:rPr lang="tr-TR" sz="2100" dirty="0">
                <a:solidFill>
                  <a:schemeClr val="bg1"/>
                </a:solidFill>
              </a:rPr>
              <a:t>ve güvenlikle ilgili bilgi, resim, afiş yarışmaları düzenlemek,</a:t>
            </a:r>
          </a:p>
          <a:p>
            <a:pPr marL="342900" indent="-342900">
              <a:spcAft>
                <a:spcPts val="600"/>
              </a:spcAft>
              <a:buFont typeface="Arial" pitchFamily="34" charset="0"/>
              <a:buChar char="•"/>
              <a:defRPr/>
            </a:pPr>
            <a:r>
              <a:rPr lang="tr-TR" sz="2100" dirty="0" smtClean="0">
                <a:solidFill>
                  <a:srgbClr val="0000FF"/>
                </a:solidFill>
              </a:rPr>
              <a:t>Okullardaki </a:t>
            </a:r>
            <a:r>
              <a:rPr lang="tr-TR" sz="2100" dirty="0">
                <a:solidFill>
                  <a:srgbClr val="0000FF"/>
                </a:solidFill>
              </a:rPr>
              <a:t>satın alma ve muayene komisyonunda görev almak,</a:t>
            </a:r>
          </a:p>
          <a:p>
            <a:pPr marL="342900" indent="-342900">
              <a:spcAft>
                <a:spcPts val="600"/>
              </a:spcAft>
              <a:buFont typeface="Arial" pitchFamily="34" charset="0"/>
              <a:buChar char="•"/>
              <a:defRPr/>
            </a:pPr>
            <a:r>
              <a:rPr lang="tr-TR" sz="2100" dirty="0" smtClean="0">
                <a:solidFill>
                  <a:schemeClr val="bg1"/>
                </a:solidFill>
              </a:rPr>
              <a:t>Teknik </a:t>
            </a:r>
            <a:r>
              <a:rPr lang="tr-TR" sz="2100" dirty="0">
                <a:solidFill>
                  <a:schemeClr val="bg1"/>
                </a:solidFill>
              </a:rPr>
              <a:t>mevzuatına uygun, </a:t>
            </a:r>
            <a:r>
              <a:rPr lang="tr-TR" sz="2100" dirty="0">
                <a:solidFill>
                  <a:srgbClr val="FF0000"/>
                </a:solidFill>
              </a:rPr>
              <a:t>sağlık, güvenlik </a:t>
            </a:r>
            <a:r>
              <a:rPr lang="tr-TR" sz="2100" dirty="0">
                <a:solidFill>
                  <a:schemeClr val="bg1"/>
                </a:solidFill>
              </a:rPr>
              <a:t>ve kalite standartları göz önünde bulundurularak malzeme ve teçhizatın alınmasını sağlamaktır.</a:t>
            </a:r>
          </a:p>
          <a:p>
            <a:pPr algn="ctr">
              <a:defRPr/>
            </a:pPr>
            <a:endParaRPr lang="tr-TR" sz="2400" dirty="0" smtClean="0">
              <a:solidFill>
                <a:srgbClr val="013A81"/>
              </a:solidFill>
            </a:endParaRPr>
          </a:p>
        </p:txBody>
      </p:sp>
      <p:sp>
        <p:nvSpPr>
          <p:cNvPr id="50179"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
        <p:nvSpPr>
          <p:cNvPr id="2" name="Dikdörtgen 1"/>
          <p:cNvSpPr/>
          <p:nvPr/>
        </p:nvSpPr>
        <p:spPr>
          <a:xfrm>
            <a:off x="11113" y="785813"/>
            <a:ext cx="9144000" cy="6807200"/>
          </a:xfrm>
          <a:prstGeom prst="rect">
            <a:avLst/>
          </a:prstGeom>
        </p:spPr>
        <p:txBody>
          <a:bodyPr>
            <a:spAutoFit/>
          </a:bodyPr>
          <a:lstStyle/>
          <a:p>
            <a:pPr fontAlgn="auto">
              <a:spcBef>
                <a:spcPts val="0"/>
              </a:spcBef>
              <a:spcAft>
                <a:spcPts val="0"/>
              </a:spcAft>
              <a:defRPr/>
            </a:pPr>
            <a:endParaRPr lang="tr-TR" b="1" dirty="0">
              <a:solidFill>
                <a:schemeClr val="bg1"/>
              </a:solidFill>
              <a:latin typeface="+mn-lt"/>
              <a:cs typeface="+mn-cs"/>
            </a:endParaRPr>
          </a:p>
          <a:p>
            <a:pPr fontAlgn="auto">
              <a:spcBef>
                <a:spcPts val="0"/>
              </a:spcBef>
              <a:spcAft>
                <a:spcPts val="0"/>
              </a:spcAft>
              <a:defRPr/>
            </a:pPr>
            <a:r>
              <a:rPr lang="tr-TR" b="1" dirty="0">
                <a:solidFill>
                  <a:srgbClr val="C00000"/>
                </a:solidFill>
                <a:latin typeface="+mn-lt"/>
                <a:cs typeface="+mn-cs"/>
              </a:rPr>
              <a:t>Alan Sağlık ve Güvenlik Kurulu (ASGK)</a:t>
            </a:r>
            <a:endParaRPr lang="tr-TR" dirty="0">
              <a:solidFill>
                <a:srgbClr val="C00000"/>
              </a:solidFill>
              <a:latin typeface="+mn-lt"/>
              <a:cs typeface="+mn-cs"/>
            </a:endParaRPr>
          </a:p>
          <a:p>
            <a:pPr fontAlgn="auto">
              <a:spcBef>
                <a:spcPts val="0"/>
              </a:spcBef>
              <a:spcAft>
                <a:spcPts val="0"/>
              </a:spcAft>
              <a:defRPr/>
            </a:pPr>
            <a:r>
              <a:rPr lang="tr-TR" dirty="0">
                <a:solidFill>
                  <a:schemeClr val="bg1"/>
                </a:solidFill>
                <a:latin typeface="+mn-lt"/>
                <a:cs typeface="+mn-cs"/>
              </a:rPr>
              <a:t>Alan sayısı üçten fazla ise her alan kendi bünyesinde sağlık ve güvenlik kurulu oluşturacaktır. Alan sayısı belirtilen sayıdan az ise ASGK’nın görevlerini OSGK üstlenir. ASGK üyeleri; alan, dal şefleri, seçilecek öğretmen ve öğrencilerden oluşacaktır. ASGK üye sayısı </a:t>
            </a:r>
            <a:r>
              <a:rPr lang="tr-TR" dirty="0">
                <a:solidFill>
                  <a:srgbClr val="0000FF"/>
                </a:solidFill>
                <a:latin typeface="+mn-lt"/>
                <a:cs typeface="+mn-cs"/>
              </a:rPr>
              <a:t>üçten az olamaz</a:t>
            </a:r>
            <a:r>
              <a:rPr lang="tr-TR" dirty="0">
                <a:solidFill>
                  <a:schemeClr val="bg1"/>
                </a:solidFill>
                <a:latin typeface="+mn-lt"/>
                <a:cs typeface="+mn-cs"/>
              </a:rPr>
              <a:t>.</a:t>
            </a: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r>
              <a:rPr lang="tr-TR" b="1" dirty="0">
                <a:solidFill>
                  <a:srgbClr val="C00000"/>
                </a:solidFill>
                <a:latin typeface="+mn-lt"/>
                <a:cs typeface="+mn-cs"/>
              </a:rPr>
              <a:t>Bu kurulun görevleri;</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Sağlık ve güvenlikle ilgili incelemeleri yapmak,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Alana ait atölye ve laboratuvarlarda sağlık ve güvenlik önlemlerini almak,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Görülen eksiklikleri Okul Sağlık ve Güvenlik Kuruluna bildirmek,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Bireysel güvenlik konularında öğrenci ve öğretmenlere yardımcı olmak ve tavsiyelerde bulunmak,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Sağlık ve güvenlik davranışının benimsenmesini teşvik etmek,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Sağlık ve güvenlik faaliyetlerini (risk değerlendirmesi, tedbir alınması, eğitim ve bilgilendirme, raporlama, iş sağlığı ve güvenliği organizasyonları gibi) yürütmektir.</a:t>
            </a: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463" y="841375"/>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b="1" dirty="0">
                <a:solidFill>
                  <a:srgbClr val="FF0000"/>
                </a:solidFill>
                <a:effectLst>
                  <a:outerShdw blurRad="38100" dist="38100" dir="2700000" algn="tl">
                    <a:srgbClr val="C0C0C0"/>
                  </a:outerShdw>
                </a:effectLst>
                <a:latin typeface="MS Reference Sans Serif" pitchFamily="34" charset="0"/>
                <a:cs typeface="Arial" charset="0"/>
              </a:rPr>
              <a:t>İŞ SAĞLIĞI VE GÜVENLİĞİ KONTROL LİSTELERİ</a:t>
            </a:r>
          </a:p>
        </p:txBody>
      </p:sp>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400" kern="0" dirty="0">
                <a:solidFill>
                  <a:srgbClr val="569BBE"/>
                </a:solidFill>
                <a:latin typeface="+mj-lt"/>
                <a:ea typeface="+mj-ea"/>
                <a:cs typeface="+mj-cs"/>
              </a:rPr>
              <a:t>REHBER</a:t>
            </a:r>
            <a:endParaRPr lang="fr-FR" sz="2400" kern="0" dirty="0">
              <a:solidFill>
                <a:srgbClr val="569BBE"/>
              </a:solidFill>
              <a:latin typeface="+mj-lt"/>
              <a:ea typeface="+mj-ea"/>
              <a:cs typeface="+mj-cs"/>
            </a:endParaRPr>
          </a:p>
        </p:txBody>
      </p:sp>
      <p:graphicFrame>
        <p:nvGraphicFramePr>
          <p:cNvPr id="9" name="8 Tablo"/>
          <p:cNvGraphicFramePr>
            <a:graphicFrameLocks noGrp="1"/>
          </p:cNvGraphicFramePr>
          <p:nvPr/>
        </p:nvGraphicFramePr>
        <p:xfrm>
          <a:off x="214313" y="1428750"/>
          <a:ext cx="8715375" cy="5429250"/>
        </p:xfrm>
        <a:graphic>
          <a:graphicData uri="http://schemas.openxmlformats.org/drawingml/2006/table">
            <a:tbl>
              <a:tblPr/>
              <a:tblGrid>
                <a:gridCol w="952767"/>
                <a:gridCol w="3011419"/>
                <a:gridCol w="323261"/>
                <a:gridCol w="952767"/>
                <a:gridCol w="3475161"/>
              </a:tblGrid>
              <a:tr h="439130">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506">
                <a:tc>
                  <a:txBody>
                    <a:bodyPr/>
                    <a:lstStyle/>
                    <a:p>
                      <a:pPr algn="ctr" rtl="0" fontAlgn="ctr"/>
                      <a:r>
                        <a:rPr lang="tr-TR" sz="1000" b="1" i="0" u="none" strike="noStrike" dirty="0">
                          <a:solidFill>
                            <a:srgbClr val="000000"/>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TEHLİKELİ </a:t>
                      </a:r>
                      <a:r>
                        <a:rPr lang="tr-TR" sz="1000" b="1" i="0" u="none" strike="noStrike" dirty="0">
                          <a:solidFill>
                            <a:srgbClr val="0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KONTROLSÜZ </a:t>
                      </a:r>
                      <a:r>
                        <a:rPr lang="tr-TR" sz="1000" b="1" i="0" u="none" strike="noStrike" dirty="0">
                          <a:solidFill>
                            <a:srgbClr val="0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ATÖLYELER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SOĞUK/SICAK  </a:t>
                      </a:r>
                      <a:r>
                        <a:rPr lang="tr-TR" sz="1000" b="1" i="0" u="none" strike="noStrike" dirty="0">
                          <a:solidFill>
                            <a:srgbClr val="0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AYDINLATMA   </a:t>
                      </a:r>
                      <a:endParaRPr lang="tr-TR" sz="10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200" b="1" i="0" u="none" strike="noStrike" dirty="0">
                          <a:solidFill>
                            <a:srgbClr val="C00000"/>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C00000"/>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100" b="1" i="0" u="none" strike="noStrike" dirty="0">
                          <a:solidFill>
                            <a:srgbClr val="000000"/>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dirty="0">
                          <a:solidFill>
                            <a:srgbClr val="000000"/>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graphicFrame>
        <p:nvGraphicFramePr>
          <p:cNvPr id="8" name="7 Tablo"/>
          <p:cNvGraphicFramePr>
            <a:graphicFrameLocks noGrp="1"/>
          </p:cNvGraphicFramePr>
          <p:nvPr/>
        </p:nvGraphicFramePr>
        <p:xfrm>
          <a:off x="0" y="1143000"/>
          <a:ext cx="8964613" cy="5414962"/>
        </p:xfrm>
        <a:graphic>
          <a:graphicData uri="http://schemas.openxmlformats.org/drawingml/2006/table">
            <a:tbl>
              <a:tblPr/>
              <a:tblGrid>
                <a:gridCol w="522845"/>
                <a:gridCol w="6441535"/>
                <a:gridCol w="642942"/>
                <a:gridCol w="571504"/>
                <a:gridCol w="785787"/>
              </a:tblGrid>
              <a:tr h="531026">
                <a:tc rowSpan="2" gridSpan="2">
                  <a:txBody>
                    <a:bodyPr/>
                    <a:lstStyle/>
                    <a:p>
                      <a:pPr algn="ctr" fontAlgn="ctr"/>
                      <a:r>
                        <a:rPr lang="tr-TR" sz="1200" b="1" i="0" u="none" strike="noStrike" dirty="0">
                          <a:solidFill>
                            <a:srgbClr val="0000FF"/>
                          </a:solidFill>
                          <a:latin typeface="AvantGarde Bk BT"/>
                        </a:rPr>
                        <a:t>İŞ SAĞLIĞI VE GÜVENLİĞİ </a:t>
                      </a:r>
                      <a:br>
                        <a:rPr lang="tr-TR" sz="1200" b="1" i="0" u="none" strike="noStrike" dirty="0">
                          <a:solidFill>
                            <a:srgbClr val="0000FF"/>
                          </a:solidFill>
                          <a:latin typeface="AvantGarde Bk BT"/>
                        </a:rPr>
                      </a:br>
                      <a:r>
                        <a:rPr lang="tr-TR" sz="1200" b="1" i="0" u="none" strike="noStrike" dirty="0">
                          <a:solidFill>
                            <a:srgbClr val="0000FF"/>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19230">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76351">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5811">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kumanda panosundaki açma kapama anahtarlarları ve şalterler çalışır </a:t>
                      </a:r>
                      <a:br>
                        <a:rPr lang="tr-TR" sz="1200" b="0" i="0" u="none" strike="noStrike" dirty="0">
                          <a:latin typeface="AvantGarde Bk BT"/>
                        </a:rPr>
                      </a:br>
                      <a:r>
                        <a:rPr lang="tr-TR" sz="1200" b="0" i="0" u="none" strike="noStrike" dirty="0">
                          <a:latin typeface="AvantGarde Bk BT"/>
                        </a:rPr>
                        <a:t>durumda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662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200" b="0" i="0" u="none" strike="noStrike" dirty="0">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1594">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35842" name="Grup 4"/>
          <p:cNvGrpSpPr>
            <a:grpSpLocks/>
          </p:cNvGrpSpPr>
          <p:nvPr/>
        </p:nvGrpSpPr>
        <p:grpSpPr bwMode="auto">
          <a:xfrm>
            <a:off x="1785938" y="914400"/>
            <a:ext cx="5643562" cy="5715000"/>
            <a:chOff x="1371600" y="152400"/>
            <a:chExt cx="6705600" cy="6324600"/>
          </a:xfrm>
        </p:grpSpPr>
        <p:sp>
          <p:nvSpPr>
            <p:cNvPr id="7" name="Donut 6"/>
            <p:cNvSpPr/>
            <p:nvPr/>
          </p:nvSpPr>
          <p:spPr>
            <a:xfrm>
              <a:off x="1371600" y="152400"/>
              <a:ext cx="6705600" cy="6324600"/>
            </a:xfrm>
            <a:prstGeom prst="donut">
              <a:avLst>
                <a:gd name="adj" fmla="val 16390"/>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6" name="TextBox 5"/>
            <p:cNvSpPr txBox="1"/>
            <p:nvPr/>
          </p:nvSpPr>
          <p:spPr>
            <a:xfrm>
              <a:off x="2014385" y="758664"/>
              <a:ext cx="5420028" cy="5112072"/>
            </a:xfrm>
            <a:prstGeom prst="rect">
              <a:avLst/>
            </a:prstGeom>
            <a:noFill/>
          </p:spPr>
          <p:txBody>
            <a:bodyPr spcFirstLastPara="1">
              <a:prstTxWarp prst="textCircle">
                <a:avLst/>
              </a:prstTxWarp>
              <a:spAutoFit/>
            </a:bodyP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rPr>
                <a:t>      </a:t>
              </a:r>
              <a:r>
                <a:rPr lang="tr-TR"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OKULLARDA RİSK YÖNETİMİ</a:t>
              </a:r>
              <a:r>
                <a:rPr lang="tr-TR"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endParaRPr>
            </a:p>
          </p:txBody>
        </p:sp>
      </p:grpSp>
      <p:pic>
        <p:nvPicPr>
          <p:cNvPr id="35843" name="Picture 2" descr="C:\Users\MURAT\Pictures\ani_red10.gif"/>
          <p:cNvPicPr>
            <a:picLocks noChangeAspect="1" noChangeArrowheads="1" noCrop="1"/>
          </p:cNvPicPr>
          <p:nvPr/>
        </p:nvPicPr>
        <p:blipFill>
          <a:blip r:embed="rId3"/>
          <a:srcRect/>
          <a:stretch>
            <a:fillRect/>
          </a:stretch>
        </p:blipFill>
        <p:spPr bwMode="auto">
          <a:xfrm>
            <a:off x="1684338" y="3040063"/>
            <a:ext cx="331787" cy="331787"/>
          </a:xfrm>
          <a:prstGeom prst="rect">
            <a:avLst/>
          </a:prstGeom>
          <a:noFill/>
          <a:ln w="9525">
            <a:noFill/>
            <a:miter lim="800000"/>
            <a:headEnd/>
            <a:tailEnd/>
          </a:ln>
        </p:spPr>
      </p:pic>
      <p:pic>
        <p:nvPicPr>
          <p:cNvPr id="35844" name="Picture 2" descr="C:\Users\MURAT\Pictures\ani_red10.gif"/>
          <p:cNvPicPr>
            <a:picLocks noChangeAspect="1" noChangeArrowheads="1" noCrop="1"/>
          </p:cNvPicPr>
          <p:nvPr/>
        </p:nvPicPr>
        <p:blipFill>
          <a:blip r:embed="rId3"/>
          <a:srcRect/>
          <a:stretch>
            <a:fillRect/>
          </a:stretch>
        </p:blipFill>
        <p:spPr bwMode="auto">
          <a:xfrm>
            <a:off x="7750175" y="3178175"/>
            <a:ext cx="331788" cy="33178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extLst/>
          </a:blip>
          <a:srcRect/>
          <a:stretch>
            <a:fillRect/>
          </a:stretch>
        </p:blipFill>
        <p:spPr bwMode="auto">
          <a:xfrm>
            <a:off x="2714612" y="0"/>
            <a:ext cx="1003834" cy="9277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35846" name="Picture 4" descr="C:\Users\MURAT\Desktop\Animations.300000.12CD\Animations.300000.CD1\animations\people1\businessmen_women\businessman_pushing_g_a_hc.gif"/>
          <p:cNvPicPr>
            <a:picLocks noChangeAspect="1" noChangeArrowheads="1" noCrop="1"/>
          </p:cNvPicPr>
          <p:nvPr/>
        </p:nvPicPr>
        <p:blipFill>
          <a:blip r:embed="rId5"/>
          <a:srcRect/>
          <a:stretch>
            <a:fillRect/>
          </a:stretch>
        </p:blipFill>
        <p:spPr bwMode="auto">
          <a:xfrm>
            <a:off x="2428875" y="1428750"/>
            <a:ext cx="4876800" cy="4710113"/>
          </a:xfrm>
          <a:prstGeom prst="rect">
            <a:avLst/>
          </a:prstGeom>
          <a:noFill/>
          <a:ln w="9525">
            <a:noFill/>
            <a:miter lim="800000"/>
            <a:headEnd/>
            <a:tailEnd/>
          </a:ln>
        </p:spPr>
      </p:pic>
      <p:pic>
        <p:nvPicPr>
          <p:cNvPr id="13" name="Picture 2" descr="http://biotechinvestmentparadigm.com/wp-content/uploads/2011/06/risk.jpg"/>
          <p:cNvPicPr>
            <a:picLocks noChangeAspect="1" noChangeArrowheads="1"/>
          </p:cNvPicPr>
          <p:nvPr/>
        </p:nvPicPr>
        <p:blipFill>
          <a:blip r:embed="rId6" cstate="print">
            <a:extLst/>
          </a:blip>
          <a:srcRect/>
          <a:stretch>
            <a:fillRect/>
          </a:stretch>
        </p:blipFill>
        <p:spPr bwMode="auto">
          <a:xfrm>
            <a:off x="3886200" y="3092558"/>
            <a:ext cx="1257300" cy="835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5848" name="Picture 2" descr="C:\Users\halil.polat\Desktop\imagesCA94YJ19.jpg"/>
          <p:cNvPicPr>
            <a:picLocks noChangeAspect="1" noChangeArrowheads="1"/>
          </p:cNvPicPr>
          <p:nvPr/>
        </p:nvPicPr>
        <p:blipFill>
          <a:blip r:embed="rId7"/>
          <a:srcRect/>
          <a:stretch>
            <a:fillRect/>
          </a:stretch>
        </p:blipFill>
        <p:spPr bwMode="auto">
          <a:xfrm>
            <a:off x="5572125" y="214313"/>
            <a:ext cx="928688" cy="742950"/>
          </a:xfrm>
          <a:prstGeom prst="rect">
            <a:avLst/>
          </a:prstGeom>
          <a:noFill/>
          <a:ln w="9525">
            <a:noFill/>
            <a:miter lim="800000"/>
            <a:headEnd/>
            <a:tailEnd/>
          </a:ln>
        </p:spPr>
      </p:pic>
      <p:pic>
        <p:nvPicPr>
          <p:cNvPr id="35849" name="Picture 1" descr="C:\Documents and Settings\User\Desktop\okul 1.jpg"/>
          <p:cNvPicPr>
            <a:picLocks noChangeAspect="1" noChangeArrowheads="1"/>
          </p:cNvPicPr>
          <p:nvPr/>
        </p:nvPicPr>
        <p:blipFill>
          <a:blip r:embed="rId8"/>
          <a:srcRect/>
          <a:stretch>
            <a:fillRect/>
          </a:stretch>
        </p:blipFill>
        <p:spPr bwMode="auto">
          <a:xfrm>
            <a:off x="0" y="1000125"/>
            <a:ext cx="2000250" cy="1506538"/>
          </a:xfrm>
          <a:prstGeom prst="rect">
            <a:avLst/>
          </a:prstGeom>
          <a:noFill/>
          <a:ln w="9525">
            <a:noFill/>
            <a:miter lim="800000"/>
            <a:headEnd/>
            <a:tailEnd/>
          </a:ln>
        </p:spPr>
      </p:pic>
      <p:pic>
        <p:nvPicPr>
          <p:cNvPr id="35850" name="Picture 3" descr="C:\Documents and Settings\User\Desktop\okul 3.jpg"/>
          <p:cNvPicPr>
            <a:picLocks noChangeAspect="1" noChangeArrowheads="1"/>
          </p:cNvPicPr>
          <p:nvPr/>
        </p:nvPicPr>
        <p:blipFill>
          <a:blip r:embed="rId9"/>
          <a:srcRect/>
          <a:stretch>
            <a:fillRect/>
          </a:stretch>
        </p:blipFill>
        <p:spPr bwMode="auto">
          <a:xfrm>
            <a:off x="7140575" y="857250"/>
            <a:ext cx="2003425" cy="1500188"/>
          </a:xfrm>
          <a:prstGeom prst="rect">
            <a:avLst/>
          </a:prstGeom>
          <a:noFill/>
          <a:ln w="9525">
            <a:noFill/>
            <a:miter lim="800000"/>
            <a:headEnd/>
            <a:tailEnd/>
          </a:ln>
        </p:spPr>
      </p:pic>
      <p:pic>
        <p:nvPicPr>
          <p:cNvPr id="35851" name="Picture 5" descr="C:\Documents and Settings\User\Desktop\images.jpg"/>
          <p:cNvPicPr>
            <a:picLocks noChangeAspect="1" noChangeArrowheads="1"/>
          </p:cNvPicPr>
          <p:nvPr/>
        </p:nvPicPr>
        <p:blipFill>
          <a:blip r:embed="rId10"/>
          <a:srcRect/>
          <a:stretch>
            <a:fillRect/>
          </a:stretch>
        </p:blipFill>
        <p:spPr bwMode="auto">
          <a:xfrm>
            <a:off x="0" y="5349875"/>
            <a:ext cx="2143125" cy="1508125"/>
          </a:xfrm>
          <a:prstGeom prst="rect">
            <a:avLst/>
          </a:prstGeom>
          <a:noFill/>
          <a:ln w="9525">
            <a:noFill/>
            <a:miter lim="800000"/>
            <a:headEnd/>
            <a:tailEnd/>
          </a:ln>
        </p:spPr>
      </p:pic>
      <p:pic>
        <p:nvPicPr>
          <p:cNvPr id="35852" name="Picture 7" descr="C:\Documents and Settings\User\Desktop\okul5.jpg"/>
          <p:cNvPicPr>
            <a:picLocks noChangeAspect="1" noChangeArrowheads="1"/>
          </p:cNvPicPr>
          <p:nvPr/>
        </p:nvPicPr>
        <p:blipFill>
          <a:blip r:embed="rId11"/>
          <a:srcRect/>
          <a:stretch>
            <a:fillRect/>
          </a:stretch>
        </p:blipFill>
        <p:spPr bwMode="auto">
          <a:xfrm>
            <a:off x="6929438" y="5429250"/>
            <a:ext cx="2214562" cy="1704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
        <p:nvSpPr>
          <p:cNvPr id="54275" name="Text Box 3"/>
          <p:cNvSpPr>
            <a:spLocks noGrp="1" noChangeArrowheads="1"/>
          </p:cNvSpPr>
          <p:nvPr>
            <p:ph type="body" idx="1"/>
          </p:nvPr>
        </p:nvSpPr>
        <p:spPr>
          <a:xfrm>
            <a:off x="357188" y="1644650"/>
            <a:ext cx="8281987" cy="5213350"/>
          </a:xfrm>
        </p:spPr>
        <p:txBody>
          <a:bodyPr>
            <a:spAutoFit/>
          </a:bodyPr>
          <a:lstStyle/>
          <a:p>
            <a:pPr eaLnBrk="1" hangingPunct="1"/>
            <a:r>
              <a:rPr lang="tr-TR" sz="1600" b="1" smtClean="0">
                <a:solidFill>
                  <a:srgbClr val="003300"/>
                </a:solidFill>
                <a:latin typeface="Arial" pitchFamily="34" charset="0"/>
                <a:cs typeface="Arial" pitchFamily="34" charset="0"/>
              </a:rPr>
              <a:t>PR01    	İş Sağlığı ve Güvenliği Prosedürü</a:t>
            </a:r>
          </a:p>
          <a:p>
            <a:pPr eaLnBrk="1" hangingPunct="1"/>
            <a:endParaRPr lang="tr-TR" sz="800" b="1" smtClean="0">
              <a:solidFill>
                <a:srgbClr val="0000FF"/>
              </a:solidFill>
              <a:latin typeface="Arial" pitchFamily="34" charset="0"/>
              <a:cs typeface="Arial" pitchFamily="34" charset="0"/>
            </a:endParaRPr>
          </a:p>
          <a:p>
            <a:pPr eaLnBrk="1" hangingPunct="1"/>
            <a:r>
              <a:rPr lang="tr-TR" sz="1600" b="1" smtClean="0">
                <a:solidFill>
                  <a:srgbClr val="C00000"/>
                </a:solidFill>
                <a:latin typeface="Arial" pitchFamily="34" charset="0"/>
                <a:cs typeface="Arial" pitchFamily="34" charset="0"/>
              </a:rPr>
              <a:t>T01      	Risk Değerlendirme Talimatı</a:t>
            </a:r>
          </a:p>
          <a:p>
            <a:pPr eaLnBrk="1" hangingPunct="1"/>
            <a:endParaRPr lang="tr-TR" sz="800" b="1" smtClean="0">
              <a:solidFill>
                <a:srgbClr val="0000FF"/>
              </a:solidFill>
              <a:latin typeface="Arial" pitchFamily="34" charset="0"/>
              <a:cs typeface="Arial" pitchFamily="34" charset="0"/>
            </a:endParaRPr>
          </a:p>
          <a:p>
            <a:pPr eaLnBrk="1" hangingPunct="1"/>
            <a:r>
              <a:rPr lang="tr-TR" sz="1600" b="1" smtClean="0">
                <a:solidFill>
                  <a:srgbClr val="0000FF"/>
                </a:solidFill>
                <a:latin typeface="Arial" pitchFamily="34" charset="0"/>
                <a:cs typeface="Arial" pitchFamily="34" charset="0"/>
              </a:rPr>
              <a:t>F01	Atelye İş Güvenliği Analiz Formu</a:t>
            </a:r>
          </a:p>
          <a:p>
            <a:pPr eaLnBrk="1" hangingPunct="1"/>
            <a:r>
              <a:rPr lang="tr-TR" sz="1600" b="1" smtClean="0">
                <a:solidFill>
                  <a:srgbClr val="0000FF"/>
                </a:solidFill>
                <a:latin typeface="Arial" pitchFamily="34" charset="0"/>
                <a:cs typeface="Arial" pitchFamily="34" charset="0"/>
              </a:rPr>
              <a:t>F02 	Makine Kullanma Talimatı</a:t>
            </a:r>
          </a:p>
          <a:p>
            <a:pPr eaLnBrk="1" hangingPunct="1"/>
            <a:r>
              <a:rPr lang="tr-TR" sz="1600" b="1" smtClean="0">
                <a:solidFill>
                  <a:srgbClr val="0000FF"/>
                </a:solidFill>
                <a:latin typeface="Arial" pitchFamily="34" charset="0"/>
                <a:cs typeface="Arial" pitchFamily="34" charset="0"/>
              </a:rPr>
              <a:t>F03 	Makine Bakım Kartı</a:t>
            </a:r>
          </a:p>
          <a:p>
            <a:pPr eaLnBrk="1" hangingPunct="1"/>
            <a:r>
              <a:rPr lang="tr-TR" sz="1600" b="1" smtClean="0">
                <a:solidFill>
                  <a:srgbClr val="0000FF"/>
                </a:solidFill>
                <a:latin typeface="Arial" pitchFamily="34" charset="0"/>
                <a:cs typeface="Arial" pitchFamily="34" charset="0"/>
              </a:rPr>
              <a:t>F04 	Makine Bilgi Formu</a:t>
            </a:r>
          </a:p>
          <a:p>
            <a:pPr eaLnBrk="1" hangingPunct="1"/>
            <a:r>
              <a:rPr lang="tr-TR" sz="1600" b="1" smtClean="0">
                <a:solidFill>
                  <a:srgbClr val="0000FF"/>
                </a:solidFill>
                <a:latin typeface="Arial" pitchFamily="34" charset="0"/>
                <a:cs typeface="Arial" pitchFamily="34" charset="0"/>
              </a:rPr>
              <a:t>F05 	Kaza ve Meslek Hastalığı Bildirim Formu</a:t>
            </a:r>
          </a:p>
          <a:p>
            <a:pPr eaLnBrk="1" hangingPunct="1"/>
            <a:r>
              <a:rPr lang="tr-TR" sz="1600" b="1" smtClean="0">
                <a:solidFill>
                  <a:srgbClr val="0000FF"/>
                </a:solidFill>
                <a:latin typeface="Arial" pitchFamily="34" charset="0"/>
                <a:cs typeface="Arial" pitchFamily="34" charset="0"/>
              </a:rPr>
              <a:t>F06 	Tehlike ve Risklerin Belirlenmesi Formu</a:t>
            </a:r>
          </a:p>
          <a:p>
            <a:pPr eaLnBrk="1" hangingPunct="1"/>
            <a:r>
              <a:rPr lang="tr-TR" sz="1600" b="1" smtClean="0">
                <a:solidFill>
                  <a:srgbClr val="0000FF"/>
                </a:solidFill>
                <a:latin typeface="Arial" pitchFamily="34" charset="0"/>
                <a:cs typeface="Arial" pitchFamily="34" charset="0"/>
              </a:rPr>
              <a:t>F07-1 	Tehlikelerin Derecelendirilmesi ve Değerlendirilmesi Formu</a:t>
            </a:r>
          </a:p>
          <a:p>
            <a:pPr eaLnBrk="1" hangingPunct="1"/>
            <a:r>
              <a:rPr lang="tr-TR" sz="1600" b="1" smtClean="0">
                <a:solidFill>
                  <a:srgbClr val="0000FF"/>
                </a:solidFill>
                <a:latin typeface="Arial" pitchFamily="34" charset="0"/>
                <a:cs typeface="Arial" pitchFamily="34" charset="0"/>
              </a:rPr>
              <a:t>F07-2 	5X5 Matris Yöntemi Formu</a:t>
            </a:r>
          </a:p>
          <a:p>
            <a:pPr eaLnBrk="1" hangingPunct="1"/>
            <a:r>
              <a:rPr lang="tr-TR" sz="1600" b="1" smtClean="0">
                <a:solidFill>
                  <a:srgbClr val="0000FF"/>
                </a:solidFill>
                <a:latin typeface="Arial" pitchFamily="34" charset="0"/>
                <a:cs typeface="Arial" pitchFamily="34" charset="0"/>
              </a:rPr>
              <a:t>F08 	Kontrol Tedbirleri Uygulanması Formu</a:t>
            </a:r>
          </a:p>
          <a:p>
            <a:pPr eaLnBrk="1" hangingPunct="1"/>
            <a:r>
              <a:rPr lang="tr-TR" sz="1600" b="1" smtClean="0">
                <a:solidFill>
                  <a:srgbClr val="0000FF"/>
                </a:solidFill>
                <a:latin typeface="Arial" pitchFamily="34" charset="0"/>
                <a:cs typeface="Arial" pitchFamily="34" charset="0"/>
              </a:rPr>
              <a:t>F09 	Risk Değerlendirmesi Formu</a:t>
            </a:r>
          </a:p>
          <a:p>
            <a:pPr eaLnBrk="1" hangingPunct="1"/>
            <a:r>
              <a:rPr lang="tr-TR" sz="1600" b="1" smtClean="0">
                <a:solidFill>
                  <a:srgbClr val="0000FF"/>
                </a:solidFill>
                <a:latin typeface="Arial" pitchFamily="34" charset="0"/>
                <a:cs typeface="Arial" pitchFamily="34" charset="0"/>
              </a:rPr>
              <a:t>F10 	OSGK/ASGK Toplantı Tutanağı</a:t>
            </a:r>
          </a:p>
          <a:p>
            <a:pPr eaLnBrk="1" hangingPunct="1"/>
            <a:r>
              <a:rPr lang="tr-TR" sz="1600" b="1" smtClean="0">
                <a:solidFill>
                  <a:srgbClr val="0000FF"/>
                </a:solidFill>
                <a:latin typeface="Arial" pitchFamily="34" charset="0"/>
                <a:cs typeface="Arial" pitchFamily="34" charset="0"/>
              </a:rPr>
              <a:t>F11 	Periyodik Kontrol Listesi Formu</a:t>
            </a:r>
          </a:p>
          <a:p>
            <a:pPr eaLnBrk="1" hangingPunct="1"/>
            <a:r>
              <a:rPr lang="tr-TR" sz="1600" b="1" smtClean="0">
                <a:solidFill>
                  <a:srgbClr val="0000FF"/>
                </a:solidFill>
                <a:latin typeface="Arial" pitchFamily="34" charset="0"/>
                <a:cs typeface="Arial" pitchFamily="34" charset="0"/>
              </a:rPr>
              <a:t>F12 	İş Sağlığı ve Güvenliği Denetleme Kontrol Listesi</a:t>
            </a:r>
          </a:p>
          <a:p>
            <a:pPr eaLnBrk="1" hangingPunct="1">
              <a:spcBef>
                <a:spcPct val="50000"/>
              </a:spcBef>
            </a:pPr>
            <a:endParaRPr lang="tr-TR" sz="1600" smtClean="0">
              <a:solidFill>
                <a:srgbClr val="0000FF"/>
              </a:solidFill>
              <a:latin typeface="Arial" pitchFamily="34" charset="0"/>
              <a:cs typeface="Arial" pitchFamily="34" charset="0"/>
            </a:endParaRPr>
          </a:p>
        </p:txBody>
      </p:sp>
      <p:sp>
        <p:nvSpPr>
          <p:cNvPr id="54276" name="Text Box 5"/>
          <p:cNvSpPr txBox="1">
            <a:spLocks noChangeArrowheads="1"/>
          </p:cNvSpPr>
          <p:nvPr/>
        </p:nvSpPr>
        <p:spPr bwMode="auto">
          <a:xfrm>
            <a:off x="357188" y="1214438"/>
            <a:ext cx="5286375" cy="400050"/>
          </a:xfrm>
          <a:prstGeom prst="rect">
            <a:avLst/>
          </a:prstGeom>
          <a:noFill/>
          <a:ln w="9525">
            <a:noFill/>
            <a:miter lim="800000"/>
            <a:headEnd/>
            <a:tailEnd/>
          </a:ln>
        </p:spPr>
        <p:txBody>
          <a:bodyPr>
            <a:spAutoFit/>
          </a:bodyPr>
          <a:lstStyle/>
          <a:p>
            <a:pPr>
              <a:spcBef>
                <a:spcPct val="50000"/>
              </a:spcBef>
            </a:pPr>
            <a:r>
              <a:rPr lang="tr-TR" sz="2000" b="1">
                <a:solidFill>
                  <a:srgbClr val="FF0000"/>
                </a:solidFill>
              </a:rPr>
              <a:t>FORM VE BELGELER</a:t>
            </a:r>
          </a:p>
        </p:txBody>
      </p:sp>
      <p:sp>
        <p:nvSpPr>
          <p:cNvPr id="8" name="Rectangle 2"/>
          <p:cNvSpPr txBox="1">
            <a:spLocks noChangeArrowheads="1"/>
          </p:cNvSpPr>
          <p:nvPr/>
        </p:nvSpPr>
        <p:spPr bwMode="auto">
          <a:xfrm>
            <a:off x="2571750" y="785813"/>
            <a:ext cx="2857500" cy="434975"/>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928813" y="2928938"/>
            <a:ext cx="5832475" cy="914400"/>
          </a:xfrm>
          <a:prstGeom prst="rect">
            <a:avLst/>
          </a:prstGeom>
          <a:noFill/>
          <a:ln w="9525">
            <a:noFill/>
            <a:miter lim="800000"/>
            <a:headEnd/>
            <a:tailEnd/>
          </a:ln>
        </p:spPr>
        <p:txBody>
          <a:bodyPr anchor="ctr"/>
          <a:lstStyle/>
          <a:p>
            <a:r>
              <a:rPr lang="tr-TR" sz="2200" b="1">
                <a:solidFill>
                  <a:srgbClr val="990099"/>
                </a:solidFill>
                <a:latin typeface="Comic Sans MS" pitchFamily="66" charset="0"/>
              </a:rPr>
              <a:t> </a:t>
            </a:r>
          </a:p>
          <a:p>
            <a:r>
              <a:rPr lang="tr-TR" sz="2200" b="1">
                <a:latin typeface="Calibri" pitchFamily="34" charset="0"/>
              </a:rPr>
              <a:t>Kişisel Koruyucu Donanımlar (KKD)</a:t>
            </a:r>
          </a:p>
        </p:txBody>
      </p:sp>
      <p:sp>
        <p:nvSpPr>
          <p:cNvPr id="55299" name="Rectangle 2"/>
          <p:cNvSpPr>
            <a:spLocks noChangeArrowheads="1"/>
          </p:cNvSpPr>
          <p:nvPr/>
        </p:nvSpPr>
        <p:spPr bwMode="auto">
          <a:xfrm>
            <a:off x="1214438" y="1500188"/>
            <a:ext cx="4681537" cy="628650"/>
          </a:xfrm>
          <a:prstGeom prst="rect">
            <a:avLst/>
          </a:prstGeom>
          <a:noFill/>
          <a:ln w="9525">
            <a:noFill/>
            <a:miter lim="800000"/>
            <a:headEnd/>
            <a:tailEnd/>
          </a:ln>
        </p:spPr>
        <p:txBody>
          <a:bodyPr anchor="ctr"/>
          <a:lstStyle/>
          <a:p>
            <a:r>
              <a:rPr lang="tr-TR" sz="2200" b="1">
                <a:solidFill>
                  <a:srgbClr val="990099"/>
                </a:solidFill>
                <a:latin typeface="Comic Sans MS" pitchFamily="66" charset="0"/>
              </a:rPr>
              <a:t> </a:t>
            </a:r>
          </a:p>
          <a:p>
            <a:r>
              <a:rPr lang="tr-TR" sz="2200" b="1">
                <a:latin typeface="Comic Sans MS" pitchFamily="66" charset="0"/>
              </a:rPr>
              <a:t>	</a:t>
            </a:r>
            <a:r>
              <a:rPr lang="tr-TR" sz="2200" b="1">
                <a:latin typeface="Calibri" pitchFamily="34" charset="0"/>
              </a:rPr>
              <a:t>Uyarı İşaret ve Levhaları</a:t>
            </a:r>
          </a:p>
        </p:txBody>
      </p:sp>
      <p:sp>
        <p:nvSpPr>
          <p:cNvPr id="55300" name="Rectangle 2"/>
          <p:cNvSpPr>
            <a:spLocks noChangeArrowheads="1"/>
          </p:cNvSpPr>
          <p:nvPr/>
        </p:nvSpPr>
        <p:spPr bwMode="auto">
          <a:xfrm>
            <a:off x="3071813" y="5286375"/>
            <a:ext cx="3889375" cy="914400"/>
          </a:xfrm>
          <a:prstGeom prst="rect">
            <a:avLst/>
          </a:prstGeom>
          <a:noFill/>
          <a:ln w="9525">
            <a:noFill/>
            <a:miter lim="800000"/>
            <a:headEnd/>
            <a:tailEnd/>
          </a:ln>
        </p:spPr>
        <p:txBody>
          <a:bodyPr anchor="ctr"/>
          <a:lstStyle/>
          <a:p>
            <a:r>
              <a:rPr lang="tr-TR" sz="2200" b="1">
                <a:latin typeface="Calibri" pitchFamily="34" charset="0"/>
              </a:rPr>
              <a:t>İlk Yardım</a:t>
            </a:r>
          </a:p>
        </p:txBody>
      </p:sp>
      <p:pic>
        <p:nvPicPr>
          <p:cNvPr id="55301" name="Picture 452"/>
          <p:cNvPicPr>
            <a:picLocks noChangeArrowheads="1"/>
          </p:cNvPicPr>
          <p:nvPr/>
        </p:nvPicPr>
        <p:blipFill>
          <a:blip r:embed="rId2"/>
          <a:srcRect/>
          <a:stretch>
            <a:fillRect/>
          </a:stretch>
        </p:blipFill>
        <p:spPr bwMode="auto">
          <a:xfrm>
            <a:off x="214313" y="2428875"/>
            <a:ext cx="1571625" cy="2362200"/>
          </a:xfrm>
          <a:prstGeom prst="rect">
            <a:avLst/>
          </a:prstGeom>
          <a:noFill/>
          <a:ln w="9525">
            <a:noFill/>
            <a:miter lim="800000"/>
            <a:headEnd/>
            <a:tailEnd/>
          </a:ln>
        </p:spPr>
      </p:pic>
      <p:pic>
        <p:nvPicPr>
          <p:cNvPr id="55302" name="Picture 453" descr="80px-Znak_A-30"/>
          <p:cNvPicPr>
            <a:picLocks noChangeAspect="1" noChangeArrowheads="1"/>
          </p:cNvPicPr>
          <p:nvPr/>
        </p:nvPicPr>
        <p:blipFill>
          <a:blip r:embed="rId3"/>
          <a:srcRect/>
          <a:stretch>
            <a:fillRect/>
          </a:stretch>
        </p:blipFill>
        <p:spPr bwMode="auto">
          <a:xfrm>
            <a:off x="455613" y="1143000"/>
            <a:ext cx="1166812" cy="1038225"/>
          </a:xfrm>
          <a:prstGeom prst="rect">
            <a:avLst/>
          </a:prstGeom>
          <a:noFill/>
          <a:ln w="9525">
            <a:noFill/>
            <a:miter lim="800000"/>
            <a:headEnd/>
            <a:tailEnd/>
          </a:ln>
        </p:spPr>
      </p:pic>
      <p:pic>
        <p:nvPicPr>
          <p:cNvPr id="55303" name="2 Resim" descr="Resim1.jpg"/>
          <p:cNvPicPr>
            <a:picLocks noChangeAspect="1" noChangeArrowheads="1"/>
          </p:cNvPicPr>
          <p:nvPr/>
        </p:nvPicPr>
        <p:blipFill>
          <a:blip r:embed="rId4"/>
          <a:srcRect/>
          <a:stretch>
            <a:fillRect/>
          </a:stretch>
        </p:blipFill>
        <p:spPr bwMode="auto">
          <a:xfrm>
            <a:off x="357188" y="5214938"/>
            <a:ext cx="2143125" cy="962025"/>
          </a:xfrm>
          <a:prstGeom prst="rect">
            <a:avLst/>
          </a:prstGeom>
          <a:noFill/>
          <a:ln w="9525">
            <a:noFill/>
            <a:miter lim="800000"/>
            <a:headEnd/>
            <a:tailEnd/>
          </a:ln>
        </p:spPr>
      </p:pic>
      <p:sp>
        <p:nvSpPr>
          <p:cNvPr id="10" name="Rectangle 2"/>
          <p:cNvSpPr txBox="1">
            <a:spLocks noChangeArrowheads="1"/>
          </p:cNvSpPr>
          <p:nvPr/>
        </p:nvSpPr>
        <p:spPr bwMode="auto">
          <a:xfrm>
            <a:off x="3000375" y="571500"/>
            <a:ext cx="2714625" cy="5715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3200" b="1" kern="0" dirty="0">
                <a:solidFill>
                  <a:srgbClr val="FFFF00"/>
                </a:solidFill>
                <a:latin typeface="+mj-lt"/>
                <a:ea typeface="+mj-ea"/>
                <a:cs typeface="+mj-cs"/>
              </a:rPr>
              <a:t>REHBER</a:t>
            </a:r>
            <a:endParaRPr lang="fr-FR" sz="3200" b="1" kern="0" dirty="0">
              <a:solidFill>
                <a:srgbClr val="FFFF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
        <p:nvSpPr>
          <p:cNvPr id="56323" name="12 Dikdörtgen"/>
          <p:cNvSpPr>
            <a:spLocks noGrp="1" noChangeArrowheads="1"/>
          </p:cNvSpPr>
          <p:nvPr>
            <p:ph type="body" idx="1"/>
          </p:nvPr>
        </p:nvSpPr>
        <p:spPr>
          <a:xfrm>
            <a:off x="357188" y="1143000"/>
            <a:ext cx="8786812" cy="4727575"/>
          </a:xfrm>
        </p:spPr>
        <p:txBody>
          <a:bodyPr>
            <a:spAutoFit/>
          </a:bodyPr>
          <a:lstStyle/>
          <a:p>
            <a:r>
              <a:rPr lang="tr-TR" sz="2400" b="1" smtClean="0">
                <a:solidFill>
                  <a:srgbClr val="C00000"/>
                </a:solidFill>
              </a:rPr>
              <a:t>  BEKLENTİLER (1)</a:t>
            </a:r>
          </a:p>
          <a:p>
            <a:pPr>
              <a:buFont typeface="Arial" pitchFamily="34" charset="0"/>
              <a:buChar char="•"/>
            </a:pPr>
            <a:r>
              <a:rPr lang="tr-TR" smtClean="0">
                <a:solidFill>
                  <a:srgbClr val="0000FF"/>
                </a:solidFill>
              </a:rPr>
              <a:t>Okullarda sağlık ve güvenlik kurulları oluşturmak,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İş sağlığı ve güvenliği bilgi paylaşım ve veri toplama elektronik sistemini kurmak,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Öğrenci ve öğretmenlerin sağlık güvenlik eğitim ihtiyacını izleyebilmek ve karşılamak,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Okulların Kişisel Koruyucu Donanım ihtiyaçlarını tespit edebilmek,</a:t>
            </a:r>
          </a:p>
          <a:p>
            <a:pPr>
              <a:buFont typeface="Arial" pitchFamily="34" charset="0"/>
              <a:buChar char="•"/>
            </a:pPr>
            <a:endParaRPr lang="tr-TR" smtClean="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
        <p:nvSpPr>
          <p:cNvPr id="57347" name="12 Dikdörtgen"/>
          <p:cNvSpPr>
            <a:spLocks noGrp="1" noChangeArrowheads="1"/>
          </p:cNvSpPr>
          <p:nvPr>
            <p:ph type="body" idx="1"/>
          </p:nvPr>
        </p:nvSpPr>
        <p:spPr>
          <a:xfrm>
            <a:off x="214313" y="1143000"/>
            <a:ext cx="8853487" cy="4999038"/>
          </a:xfrm>
        </p:spPr>
        <p:txBody>
          <a:bodyPr>
            <a:spAutoFit/>
          </a:bodyPr>
          <a:lstStyle/>
          <a:p>
            <a:r>
              <a:rPr lang="tr-TR" sz="2400" b="1" smtClean="0">
                <a:solidFill>
                  <a:srgbClr val="C00000"/>
                </a:solidFill>
              </a:rPr>
              <a:t>  BEKLENTİLER (2)</a:t>
            </a:r>
          </a:p>
          <a:p>
            <a:pPr>
              <a:buFont typeface="Arial" pitchFamily="34" charset="0"/>
              <a:buChar char="•"/>
            </a:pPr>
            <a:r>
              <a:rPr lang="tr-TR" smtClean="0">
                <a:solidFill>
                  <a:srgbClr val="0000FF"/>
                </a:solidFill>
              </a:rPr>
              <a:t>Kontrol listelerine göre tespit edilen risklerin ortadan kaldırılmasını sağlamak,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İSG konusunda okul,idare, öğretmen,öğrenci, veli işbirliğini sağlamak.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Mevzuat ihtiyacını tamamlamak. </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Eğitim sırasında alışkanlık haline gelen koruyucu donanım giyme ve güvenlik davranışlarını iş hayatında da araması, ihtiyaç duyması ve boşluğunu hissetmesi olarak hedeflenmiştir.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Metin Yer Tutucusu"/>
          <p:cNvSpPr>
            <a:spLocks noGrp="1"/>
          </p:cNvSpPr>
          <p:nvPr>
            <p:ph type="body" idx="1"/>
          </p:nvPr>
        </p:nvSpPr>
        <p:spPr>
          <a:xfrm>
            <a:off x="76200" y="1000125"/>
            <a:ext cx="8991600" cy="5822950"/>
          </a:xfrm>
        </p:spPr>
        <p:txBody>
          <a:bodyPr/>
          <a:lstStyle/>
          <a:p>
            <a:r>
              <a:rPr lang="tr-TR" sz="2400" b="1" smtClean="0">
                <a:solidFill>
                  <a:srgbClr val="0000FF"/>
                </a:solidFill>
              </a:rPr>
              <a:t>     </a:t>
            </a:r>
            <a:r>
              <a:rPr lang="tr-TR" sz="2400" b="1" u="sng" smtClean="0">
                <a:solidFill>
                  <a:srgbClr val="FF0000"/>
                </a:solidFill>
              </a:rPr>
              <a:t>SON DURUM</a:t>
            </a:r>
          </a:p>
          <a:p>
            <a:r>
              <a:rPr lang="tr-TR" sz="2400" b="1" smtClean="0">
                <a:solidFill>
                  <a:srgbClr val="0000FF"/>
                </a:solidFill>
              </a:rPr>
              <a:t>     </a:t>
            </a:r>
          </a:p>
          <a:p>
            <a:r>
              <a:rPr lang="tr-TR" sz="2400" b="1" smtClean="0">
                <a:solidFill>
                  <a:srgbClr val="0000FF"/>
                </a:solidFill>
              </a:rPr>
              <a:t>	</a:t>
            </a:r>
            <a:r>
              <a:rPr lang="de-DE" sz="2400" b="1" smtClean="0">
                <a:solidFill>
                  <a:srgbClr val="0000FF"/>
                </a:solidFill>
              </a:rPr>
              <a:t>Yeni Çalışma Komisyonlarının Kurulmas</a:t>
            </a:r>
            <a:r>
              <a:rPr lang="tr-TR" sz="2400" b="1" smtClean="0">
                <a:solidFill>
                  <a:srgbClr val="0000FF"/>
                </a:solidFill>
              </a:rPr>
              <a:t>ı</a:t>
            </a:r>
          </a:p>
          <a:p>
            <a:pPr algn="just"/>
            <a:r>
              <a:rPr lang="tr-TR" sz="2400" smtClean="0">
                <a:solidFill>
                  <a:schemeClr val="bg1"/>
                </a:solidFill>
              </a:rPr>
              <a:t>  	  Protokol kapsamında yapılan çalışmaları değerlendirmenin yanı sıra okul ortamlarının güvenliği konularını görüşmek ve çalışmaları koordine etmek üzere her iki Bakanlık temsilcilerinin yer aldığı bir </a:t>
            </a:r>
            <a:r>
              <a:rPr lang="tr-TR" sz="2400" b="1" smtClean="0">
                <a:solidFill>
                  <a:srgbClr val="FF0000"/>
                </a:solidFill>
              </a:rPr>
              <a:t>Koordinasyon Kurulu kurulmuştur.</a:t>
            </a:r>
          </a:p>
          <a:p>
            <a:pPr algn="just"/>
            <a:r>
              <a:rPr lang="tr-TR" sz="2400" b="1" smtClean="0">
                <a:solidFill>
                  <a:srgbClr val="FF0000"/>
                </a:solidFill>
              </a:rPr>
              <a:t>	</a:t>
            </a:r>
          </a:p>
          <a:p>
            <a:r>
              <a:rPr lang="tr-TR" sz="2400" b="1" smtClean="0">
                <a:solidFill>
                  <a:srgbClr val="FF0000"/>
                </a:solidFill>
              </a:rPr>
              <a:t>	</a:t>
            </a:r>
            <a:r>
              <a:rPr lang="tr-TR" sz="2400" smtClean="0">
                <a:solidFill>
                  <a:schemeClr val="bg1"/>
                </a:solidFill>
              </a:rPr>
              <a:t>Ayrıca bu kurula bağlı olarak çalışmak üzere;</a:t>
            </a:r>
          </a:p>
          <a:p>
            <a:pPr algn="ctr"/>
            <a:endParaRPr lang="tr-TR" sz="2400" smtClean="0">
              <a:solidFill>
                <a:schemeClr val="bg1"/>
              </a:solidFill>
            </a:endParaRPr>
          </a:p>
        </p:txBody>
      </p:sp>
      <p:sp>
        <p:nvSpPr>
          <p:cNvPr id="58371"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defRPr/>
            </a:pPr>
            <a:endParaRPr lang="tr-TR" sz="2400" dirty="0" smtClean="0">
              <a:solidFill>
                <a:schemeClr val="bg1"/>
              </a:solidFill>
            </a:endParaRPr>
          </a:p>
          <a:p>
            <a:pPr marL="457200" indent="-457200">
              <a:spcBef>
                <a:spcPts val="600"/>
              </a:spcBef>
              <a:spcAft>
                <a:spcPts val="600"/>
              </a:spcAft>
              <a:buFont typeface="+mj-lt"/>
              <a:buAutoNum type="arabicPeriod"/>
              <a:defRPr/>
            </a:pPr>
            <a:r>
              <a:rPr lang="tr-TR" sz="2000" b="1" dirty="0" smtClean="0">
                <a:solidFill>
                  <a:srgbClr val="FF0000"/>
                </a:solidFill>
              </a:rPr>
              <a:t>Üretim Ortamları </a:t>
            </a:r>
            <a:r>
              <a:rPr lang="tr-TR" sz="2000" b="1" dirty="0" smtClean="0">
                <a:solidFill>
                  <a:schemeClr val="bg1"/>
                </a:solidFill>
              </a:rPr>
              <a:t>Rehber kitabı komisyonu,</a:t>
            </a:r>
          </a:p>
          <a:p>
            <a:pPr marL="457200" indent="-457200">
              <a:spcBef>
                <a:spcPts val="600"/>
              </a:spcBef>
              <a:spcAft>
                <a:spcPts val="600"/>
              </a:spcAft>
              <a:buFont typeface="+mj-lt"/>
              <a:buAutoNum type="arabicPeriod"/>
              <a:defRPr/>
            </a:pPr>
            <a:r>
              <a:rPr lang="tr-TR" sz="2000" b="1" dirty="0" smtClean="0">
                <a:solidFill>
                  <a:srgbClr val="FF0000"/>
                </a:solidFill>
              </a:rPr>
              <a:t>Genel Eğitim Ortamları </a:t>
            </a:r>
            <a:r>
              <a:rPr lang="tr-TR" sz="2000" b="1" dirty="0" smtClean="0">
                <a:solidFill>
                  <a:schemeClr val="bg1"/>
                </a:solidFill>
              </a:rPr>
              <a:t>Rehber Kitabı komisyonu,</a:t>
            </a:r>
          </a:p>
          <a:p>
            <a:pPr marL="457200" indent="-457200">
              <a:spcBef>
                <a:spcPts val="600"/>
              </a:spcBef>
              <a:spcAft>
                <a:spcPts val="600"/>
              </a:spcAft>
              <a:buFont typeface="+mj-lt"/>
              <a:buAutoNum type="arabicPeriod"/>
              <a:defRPr/>
            </a:pPr>
            <a:r>
              <a:rPr lang="tr-TR" sz="2000" b="1" dirty="0" smtClean="0">
                <a:solidFill>
                  <a:srgbClr val="FF0000"/>
                </a:solidFill>
              </a:rPr>
              <a:t>İlkyardım ve Doğal afetlerde alınacak tedbirler </a:t>
            </a:r>
            <a:r>
              <a:rPr lang="tr-TR" sz="2000" b="1" dirty="0" smtClean="0">
                <a:solidFill>
                  <a:schemeClr val="bg1"/>
                </a:solidFill>
              </a:rPr>
              <a:t>komisyonu,</a:t>
            </a:r>
          </a:p>
          <a:p>
            <a:pPr marL="457200" indent="-457200">
              <a:spcBef>
                <a:spcPts val="600"/>
              </a:spcBef>
              <a:spcAft>
                <a:spcPts val="600"/>
              </a:spcAft>
              <a:buFont typeface="+mj-lt"/>
              <a:buAutoNum type="arabicPeriod"/>
              <a:defRPr/>
            </a:pPr>
            <a:r>
              <a:rPr lang="tr-TR" sz="2000" b="1" dirty="0" smtClean="0">
                <a:solidFill>
                  <a:srgbClr val="FF0000"/>
                </a:solidFill>
              </a:rPr>
              <a:t>Mevzuat </a:t>
            </a:r>
            <a:r>
              <a:rPr lang="tr-TR" sz="2000" b="1" dirty="0" smtClean="0">
                <a:solidFill>
                  <a:schemeClr val="bg1"/>
                </a:solidFill>
              </a:rPr>
              <a:t>komisyonu kurulmuştur. </a:t>
            </a:r>
          </a:p>
          <a:p>
            <a:pPr>
              <a:defRPr/>
            </a:pPr>
            <a:r>
              <a:rPr lang="tr-TR" sz="2000" dirty="0" smtClean="0">
                <a:solidFill>
                  <a:schemeClr val="bg1"/>
                </a:solidFill>
              </a:rPr>
              <a:t> </a:t>
            </a:r>
          </a:p>
          <a:p>
            <a:pPr>
              <a:defRPr/>
            </a:pPr>
            <a:r>
              <a:rPr lang="tr-TR" sz="2400" dirty="0" smtClean="0">
                <a:solidFill>
                  <a:schemeClr val="bg1"/>
                </a:solidFill>
              </a:rPr>
              <a:t>      Çalışma ve Sosyal Güvenlik Bakanlığı, İş Sağlığı ve Genel Müdürlüğü uzmanlarınca koordinasyon Kurulu ile birlikte tüm komisyon üyelerine konu ile ilgili </a:t>
            </a:r>
            <a:r>
              <a:rPr lang="tr-TR" sz="2400" b="1" dirty="0" smtClean="0">
                <a:solidFill>
                  <a:schemeClr val="bg1"/>
                </a:solidFill>
              </a:rPr>
              <a:t>1 günlük  </a:t>
            </a:r>
            <a:r>
              <a:rPr lang="tr-TR" sz="2400" dirty="0" smtClean="0">
                <a:solidFill>
                  <a:schemeClr val="bg1"/>
                </a:solidFill>
              </a:rPr>
              <a:t>eğitim verilmiştir. </a:t>
            </a:r>
          </a:p>
          <a:p>
            <a:pPr algn="ctr">
              <a:defRPr/>
            </a:pPr>
            <a:endParaRPr lang="tr-TR" sz="2400" dirty="0" smtClean="0">
              <a:solidFill>
                <a:srgbClr val="013A81"/>
              </a:solidFill>
            </a:endParaRPr>
          </a:p>
        </p:txBody>
      </p:sp>
      <p:sp>
        <p:nvSpPr>
          <p:cNvPr id="59395"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Metin Yer Tutucusu"/>
          <p:cNvSpPr>
            <a:spLocks noGrp="1"/>
          </p:cNvSpPr>
          <p:nvPr>
            <p:ph type="body" idx="1"/>
          </p:nvPr>
        </p:nvSpPr>
        <p:spPr>
          <a:xfrm>
            <a:off x="76200" y="1143000"/>
            <a:ext cx="8991600" cy="5680075"/>
          </a:xfrm>
        </p:spPr>
        <p:txBody>
          <a:bodyPr/>
          <a:lstStyle/>
          <a:p>
            <a:r>
              <a:rPr lang="tr-TR" sz="2000" b="1" smtClean="0">
                <a:solidFill>
                  <a:srgbClr val="0000FF"/>
                </a:solidFill>
              </a:rPr>
              <a:t>Çalışma kapsamının genişletilerek MEB’de yeni yapılanma durumuna uyarlanması</a:t>
            </a:r>
          </a:p>
          <a:p>
            <a:endParaRPr lang="tr-TR" sz="600" smtClean="0">
              <a:solidFill>
                <a:schemeClr val="bg1"/>
              </a:solidFill>
            </a:endParaRPr>
          </a:p>
          <a:p>
            <a:pPr>
              <a:lnSpc>
                <a:spcPct val="150000"/>
              </a:lnSpc>
            </a:pPr>
            <a:r>
              <a:rPr lang="tr-TR" sz="2100" smtClean="0">
                <a:solidFill>
                  <a:schemeClr val="bg1"/>
                </a:solidFill>
              </a:rPr>
              <a:t>      14 Eylül 2011 tarih ve 28054 sayılı Resmî Gazetede yayınlanan 652 sayılı “</a:t>
            </a:r>
            <a:r>
              <a:rPr lang="tr-TR" sz="2100" b="1" smtClean="0">
                <a:solidFill>
                  <a:schemeClr val="bg1"/>
                </a:solidFill>
              </a:rPr>
              <a:t>Millî Eğitim Bakanlığının Teşkilat ve Görevleri Hakkında Kanun Hükmünde Kararname</a:t>
            </a:r>
            <a:r>
              <a:rPr lang="tr-TR" sz="2100" smtClean="0">
                <a:solidFill>
                  <a:schemeClr val="bg1"/>
                </a:solidFill>
              </a:rPr>
              <a:t>” ile bütün meslek liseleri Mesleki ve teknik Eğitim Genel Müdürlüğü çatısı altında toplanmıştır. </a:t>
            </a:r>
          </a:p>
          <a:p>
            <a:pPr>
              <a:lnSpc>
                <a:spcPct val="150000"/>
              </a:lnSpc>
            </a:pPr>
            <a:endParaRPr lang="tr-TR" sz="1000" smtClean="0">
              <a:solidFill>
                <a:schemeClr val="bg1"/>
              </a:solidFill>
            </a:endParaRPr>
          </a:p>
          <a:p>
            <a:pPr>
              <a:lnSpc>
                <a:spcPct val="150000"/>
              </a:lnSpc>
            </a:pPr>
            <a:r>
              <a:rPr lang="tr-TR" sz="2100" smtClean="0">
                <a:solidFill>
                  <a:schemeClr val="bg1"/>
                </a:solidFill>
              </a:rPr>
              <a:t>       Protokol kapsamında yürütülen çalışmalar bu yeni yapılanma durumuna uyarlanarak </a:t>
            </a:r>
            <a:r>
              <a:rPr lang="tr-TR" sz="2100" b="1" i="1" smtClean="0">
                <a:solidFill>
                  <a:srgbClr val="C00000"/>
                </a:solidFill>
              </a:rPr>
              <a:t>her tür ve seviyedeki eğitim kurumunu kapsayacak şekilde genişletilerek sürdürülecektir.</a:t>
            </a:r>
          </a:p>
          <a:p>
            <a:pPr algn="ctr"/>
            <a:endParaRPr lang="tr-TR" sz="2100" smtClean="0">
              <a:solidFill>
                <a:schemeClr val="bg1"/>
              </a:solidFill>
            </a:endParaRPr>
          </a:p>
        </p:txBody>
      </p:sp>
      <p:sp>
        <p:nvSpPr>
          <p:cNvPr id="60419"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611188" y="476250"/>
            <a:ext cx="7519987" cy="666750"/>
          </a:xfrm>
        </p:spPr>
        <p:txBody>
          <a:bodyPr rtlCol="0">
            <a:normAutofit fontScale="90000"/>
          </a:bodyPr>
          <a:lstStyle/>
          <a:p>
            <a:pPr eaLnBrk="1" fontAlgn="auto" hangingPunct="1">
              <a:spcAft>
                <a:spcPts val="0"/>
              </a:spcAft>
              <a:defRPr/>
            </a:pPr>
            <a:r>
              <a:rPr lang="tr-TR" dirty="0" smtClean="0"/>
              <a:t>SORUMLULUKLARIMIZ…</a:t>
            </a:r>
            <a:r>
              <a:rPr lang="en-US" dirty="0" smtClean="0"/>
              <a:t> </a:t>
            </a:r>
            <a:endParaRPr lang="en-US" sz="1800" dirty="0" smtClean="0"/>
          </a:p>
        </p:txBody>
      </p:sp>
      <p:grpSp>
        <p:nvGrpSpPr>
          <p:cNvPr id="61443" name="Group 3"/>
          <p:cNvGrpSpPr>
            <a:grpSpLocks/>
          </p:cNvGrpSpPr>
          <p:nvPr/>
        </p:nvGrpSpPr>
        <p:grpSpPr bwMode="auto">
          <a:xfrm>
            <a:off x="539750" y="1341438"/>
            <a:ext cx="7777163" cy="1652587"/>
            <a:chOff x="1104" y="1200"/>
            <a:chExt cx="3504" cy="823"/>
          </a:xfrm>
        </p:grpSpPr>
        <p:sp>
          <p:nvSpPr>
            <p:cNvPr id="17424" name="AutoShape 4"/>
            <p:cNvSpPr>
              <a:spLocks noChangeArrowheads="1"/>
            </p:cNvSpPr>
            <p:nvPr/>
          </p:nvSpPr>
          <p:spPr bwMode="gray">
            <a:xfrm>
              <a:off x="1104" y="1200"/>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61457" name="AutoShape 5"/>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tr-TR">
                <a:latin typeface="Calibri" pitchFamily="34" charset="0"/>
              </a:endParaRPr>
            </a:p>
          </p:txBody>
        </p:sp>
        <p:sp>
          <p:nvSpPr>
            <p:cNvPr id="614406" name="Freeform 6"/>
            <p:cNvSpPr>
              <a:spLocks/>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a:extLst/>
          </p:spPr>
          <p:txBody>
            <a:bodyPr/>
            <a:lstStyle/>
            <a:p>
              <a:pPr fontAlgn="auto">
                <a:spcBef>
                  <a:spcPts val="0"/>
                </a:spcBef>
                <a:spcAft>
                  <a:spcPts val="0"/>
                </a:spcAft>
                <a:defRPr/>
              </a:pPr>
              <a:endParaRPr lang="tr-TR" dirty="0">
                <a:latin typeface="+mn-lt"/>
                <a:cs typeface="+mn-cs"/>
              </a:endParaRPr>
            </a:p>
          </p:txBody>
        </p:sp>
        <p:sp>
          <p:nvSpPr>
            <p:cNvPr id="61461" name="Text Box 7"/>
            <p:cNvSpPr txBox="1">
              <a:spLocks noChangeArrowheads="1"/>
            </p:cNvSpPr>
            <p:nvPr/>
          </p:nvSpPr>
          <p:spPr bwMode="gray">
            <a:xfrm>
              <a:off x="1296" y="1526"/>
              <a:ext cx="427" cy="198"/>
            </a:xfrm>
            <a:prstGeom prst="rect">
              <a:avLst/>
            </a:prstGeom>
            <a:noFill/>
            <a:ln w="9525">
              <a:noFill/>
              <a:miter lim="800000"/>
              <a:headEnd/>
              <a:tailEnd/>
            </a:ln>
          </p:spPr>
          <p:txBody>
            <a:bodyPr wrap="none">
              <a:spAutoFit/>
            </a:bodyPr>
            <a:lstStyle/>
            <a:p>
              <a:pPr eaLnBrk="0" hangingPunct="0"/>
              <a:r>
                <a:rPr lang="tr-TR" sz="2000" b="1"/>
                <a:t>Devlet</a:t>
              </a:r>
              <a:endParaRPr lang="en-US" sz="2000" b="1"/>
            </a:p>
          </p:txBody>
        </p:sp>
        <p:sp>
          <p:nvSpPr>
            <p:cNvPr id="61462" name="Text Box 8"/>
            <p:cNvSpPr txBox="1">
              <a:spLocks noChangeArrowheads="1"/>
            </p:cNvSpPr>
            <p:nvPr/>
          </p:nvSpPr>
          <p:spPr bwMode="gray">
            <a:xfrm>
              <a:off x="1948" y="1327"/>
              <a:ext cx="2576" cy="653"/>
            </a:xfrm>
            <a:prstGeom prst="rect">
              <a:avLst/>
            </a:prstGeom>
            <a:noFill/>
            <a:ln w="9525">
              <a:noFill/>
              <a:miter lim="800000"/>
              <a:headEnd/>
              <a:tailEnd/>
            </a:ln>
          </p:spPr>
          <p:txBody>
            <a:bodyPr>
              <a:spAutoFit/>
            </a:bodyPr>
            <a:lstStyle/>
            <a:p>
              <a:pPr>
                <a:spcBef>
                  <a:spcPct val="20000"/>
                </a:spcBef>
                <a:buClr>
                  <a:schemeClr val="tx2"/>
                </a:buClr>
                <a:buSzPct val="115000"/>
                <a:buFont typeface="Wingdings" pitchFamily="2" charset="2"/>
                <a:buNone/>
              </a:pPr>
              <a:r>
                <a:rPr lang="tr-TR" sz="2000">
                  <a:solidFill>
                    <a:srgbClr val="211E54"/>
                  </a:solidFill>
                </a:rPr>
                <a:t>Gerekli yasal düzenlemeleri ve  uygulamadaki denetim ve kontrolünü yapmak, eğitim vermek yetkisi ve görevi.</a:t>
              </a:r>
            </a:p>
            <a:p>
              <a:pPr eaLnBrk="0" hangingPunct="0"/>
              <a:endParaRPr lang="en-US" sz="2000">
                <a:solidFill>
                  <a:srgbClr val="211E54"/>
                </a:solidFill>
              </a:endParaRPr>
            </a:p>
          </p:txBody>
        </p:sp>
      </p:grpSp>
      <p:grpSp>
        <p:nvGrpSpPr>
          <p:cNvPr id="61444" name="Group 9"/>
          <p:cNvGrpSpPr>
            <a:grpSpLocks/>
          </p:cNvGrpSpPr>
          <p:nvPr/>
        </p:nvGrpSpPr>
        <p:grpSpPr bwMode="auto">
          <a:xfrm>
            <a:off x="611188" y="3213100"/>
            <a:ext cx="7742237" cy="1520825"/>
            <a:chOff x="1104" y="2109"/>
            <a:chExt cx="3504" cy="823"/>
          </a:xfrm>
        </p:grpSpPr>
        <p:sp>
          <p:nvSpPr>
            <p:cNvPr id="17419" name="AutoShape 10"/>
            <p:cNvSpPr>
              <a:spLocks noChangeArrowheads="1"/>
            </p:cNvSpPr>
            <p:nvPr/>
          </p:nvSpPr>
          <p:spPr bwMode="gray">
            <a:xfrm>
              <a:off x="1104" y="210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61452" name="AutoShape 11"/>
            <p:cNvSpPr>
              <a:spLocks noChangeArrowheads="1"/>
            </p:cNvSpPr>
            <p:nvPr/>
          </p:nvSpPr>
          <p:spPr bwMode="gray">
            <a:xfrm>
              <a:off x="1181" y="2185"/>
              <a:ext cx="675" cy="673"/>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tr-TR">
                <a:latin typeface="Calibri" pitchFamily="34" charset="0"/>
              </a:endParaRPr>
            </a:p>
          </p:txBody>
        </p:sp>
        <p:sp>
          <p:nvSpPr>
            <p:cNvPr id="61453" name="Freeform 12"/>
            <p:cNvSpPr>
              <a:spLocks/>
            </p:cNvSpPr>
            <p:nvPr/>
          </p:nvSpPr>
          <p:spPr bwMode="gray">
            <a:xfrm>
              <a:off x="1223" y="2228"/>
              <a:ext cx="337" cy="337"/>
            </a:xfrm>
            <a:custGeom>
              <a:avLst/>
              <a:gdLst>
                <a:gd name="T0" fmla="*/ 21 w 596"/>
                <a:gd name="T1" fmla="*/ 0 h 598"/>
                <a:gd name="T2" fmla="*/ 0 w 596"/>
                <a:gd name="T3" fmla="*/ 21 h 598"/>
                <a:gd name="T4" fmla="*/ 0 w 596"/>
                <a:gd name="T5" fmla="*/ 105 h 598"/>
                <a:gd name="T6" fmla="*/ 29 w 596"/>
                <a:gd name="T7" fmla="*/ 31 h 598"/>
                <a:gd name="T8" fmla="*/ 106 w 596"/>
                <a:gd name="T9" fmla="*/ 0 h 598"/>
                <a:gd name="T10" fmla="*/ 2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w="9525">
              <a:noFill/>
              <a:round/>
              <a:headEnd/>
              <a:tailEnd/>
            </a:ln>
          </p:spPr>
          <p:txBody>
            <a:bodyPr/>
            <a:lstStyle/>
            <a:p>
              <a:endParaRPr lang="tr-TR"/>
            </a:p>
          </p:txBody>
        </p:sp>
        <p:sp>
          <p:nvSpPr>
            <p:cNvPr id="614413" name="Text Box 13"/>
            <p:cNvSpPr txBox="1">
              <a:spLocks noChangeArrowheads="1"/>
            </p:cNvSpPr>
            <p:nvPr/>
          </p:nvSpPr>
          <p:spPr bwMode="gray">
            <a:xfrm>
              <a:off x="1269" y="2423"/>
              <a:ext cx="491" cy="214"/>
            </a:xfrm>
            <a:prstGeom prst="rect">
              <a:avLst/>
            </a:prstGeom>
            <a:noFill/>
            <a:ln>
              <a:noFill/>
            </a:ln>
            <a:effectLst/>
            <a:extLst/>
          </p:spPr>
          <p:txBody>
            <a:bodyPr wrap="none">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Çalışan</a:t>
              </a:r>
              <a:endParaRPr lang="en-US" sz="2000" b="1" dirty="0">
                <a:solidFill>
                  <a:srgbClr val="FFFFFF"/>
                </a:solidFill>
                <a:effectLst>
                  <a:outerShdw blurRad="38100" dist="38100" dir="2700000" algn="tl">
                    <a:srgbClr val="C0C0C0"/>
                  </a:outerShdw>
                </a:effectLst>
                <a:cs typeface="+mn-cs"/>
              </a:endParaRPr>
            </a:p>
          </p:txBody>
        </p:sp>
        <p:sp>
          <p:nvSpPr>
            <p:cNvPr id="61455" name="Text Box 14"/>
            <p:cNvSpPr txBox="1">
              <a:spLocks noChangeArrowheads="1"/>
            </p:cNvSpPr>
            <p:nvPr/>
          </p:nvSpPr>
          <p:spPr bwMode="gray">
            <a:xfrm>
              <a:off x="1948" y="2221"/>
              <a:ext cx="2576" cy="544"/>
            </a:xfrm>
            <a:prstGeom prst="rect">
              <a:avLst/>
            </a:prstGeom>
            <a:noFill/>
            <a:ln w="9525">
              <a:noFill/>
              <a:miter lim="800000"/>
              <a:headEnd/>
              <a:tailEnd/>
            </a:ln>
          </p:spPr>
          <p:txBody>
            <a:bodyPr>
              <a:spAutoFit/>
            </a:bodyPr>
            <a:lstStyle/>
            <a:p>
              <a:pPr>
                <a:spcBef>
                  <a:spcPct val="20000"/>
                </a:spcBef>
                <a:buClr>
                  <a:schemeClr val="tx2"/>
                </a:buClr>
                <a:buSzPct val="115000"/>
                <a:buFont typeface="Wingdings" pitchFamily="2" charset="2"/>
                <a:buNone/>
              </a:pPr>
              <a:r>
                <a:rPr lang="tr-TR" sz="2000">
                  <a:solidFill>
                    <a:srgbClr val="211E54"/>
                  </a:solidFill>
                </a:rPr>
                <a:t>İSG yönünden kendisine verilen talimatlara harfiyen uymak sorumluluğu.</a:t>
              </a:r>
            </a:p>
            <a:p>
              <a:pPr eaLnBrk="0" hangingPunct="0"/>
              <a:endParaRPr lang="en-US" sz="2000">
                <a:solidFill>
                  <a:srgbClr val="211E54"/>
                </a:solidFill>
              </a:endParaRPr>
            </a:p>
          </p:txBody>
        </p:sp>
      </p:grpSp>
      <p:grpSp>
        <p:nvGrpSpPr>
          <p:cNvPr id="61445" name="Group 15"/>
          <p:cNvGrpSpPr>
            <a:grpSpLocks/>
          </p:cNvGrpSpPr>
          <p:nvPr/>
        </p:nvGrpSpPr>
        <p:grpSpPr bwMode="auto">
          <a:xfrm>
            <a:off x="611188" y="5013325"/>
            <a:ext cx="7777162" cy="1439863"/>
            <a:chOff x="1104" y="3029"/>
            <a:chExt cx="3504" cy="823"/>
          </a:xfrm>
        </p:grpSpPr>
        <p:sp>
          <p:nvSpPr>
            <p:cNvPr id="17414" name="AutoShape 16"/>
            <p:cNvSpPr>
              <a:spLocks noChangeArrowheads="1"/>
            </p:cNvSpPr>
            <p:nvPr/>
          </p:nvSpPr>
          <p:spPr bwMode="gray">
            <a:xfrm>
              <a:off x="1104" y="302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61447" name="AutoShape 17"/>
            <p:cNvSpPr>
              <a:spLocks noChangeArrowheads="1"/>
            </p:cNvSpPr>
            <p:nvPr/>
          </p:nvSpPr>
          <p:spPr bwMode="gray">
            <a:xfrm>
              <a:off x="1181" y="3105"/>
              <a:ext cx="675" cy="673"/>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p>
              <a:endParaRPr lang="tr-TR">
                <a:latin typeface="Calibri" pitchFamily="34" charset="0"/>
              </a:endParaRPr>
            </a:p>
          </p:txBody>
        </p:sp>
        <p:sp>
          <p:nvSpPr>
            <p:cNvPr id="61448" name="Freeform 18"/>
            <p:cNvSpPr>
              <a:spLocks/>
            </p:cNvSpPr>
            <p:nvPr/>
          </p:nvSpPr>
          <p:spPr bwMode="gray">
            <a:xfrm>
              <a:off x="1223" y="3148"/>
              <a:ext cx="337" cy="337"/>
            </a:xfrm>
            <a:custGeom>
              <a:avLst/>
              <a:gdLst>
                <a:gd name="T0" fmla="*/ 21 w 596"/>
                <a:gd name="T1" fmla="*/ 0 h 598"/>
                <a:gd name="T2" fmla="*/ 0 w 596"/>
                <a:gd name="T3" fmla="*/ 21 h 598"/>
                <a:gd name="T4" fmla="*/ 0 w 596"/>
                <a:gd name="T5" fmla="*/ 105 h 598"/>
                <a:gd name="T6" fmla="*/ 29 w 596"/>
                <a:gd name="T7" fmla="*/ 31 h 598"/>
                <a:gd name="T8" fmla="*/ 106 w 596"/>
                <a:gd name="T9" fmla="*/ 0 h 598"/>
                <a:gd name="T10" fmla="*/ 2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w="9525">
              <a:noFill/>
              <a:round/>
              <a:headEnd/>
              <a:tailEnd/>
            </a:ln>
          </p:spPr>
          <p:txBody>
            <a:bodyPr/>
            <a:lstStyle/>
            <a:p>
              <a:endParaRPr lang="tr-TR"/>
            </a:p>
          </p:txBody>
        </p:sp>
        <p:sp>
          <p:nvSpPr>
            <p:cNvPr id="614419" name="Text Box 19"/>
            <p:cNvSpPr txBox="1">
              <a:spLocks noChangeArrowheads="1"/>
            </p:cNvSpPr>
            <p:nvPr/>
          </p:nvSpPr>
          <p:spPr bwMode="gray">
            <a:xfrm>
              <a:off x="1241" y="3289"/>
              <a:ext cx="540" cy="227"/>
            </a:xfrm>
            <a:prstGeom prst="rect">
              <a:avLst/>
            </a:prstGeom>
            <a:noFill/>
            <a:ln>
              <a:noFill/>
            </a:ln>
            <a:effectLst/>
            <a:extLst/>
          </p:spPr>
          <p:txBody>
            <a:bodyPr>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İşveren</a:t>
              </a:r>
              <a:endParaRPr lang="en-US" sz="2000" b="1" dirty="0">
                <a:solidFill>
                  <a:srgbClr val="FFFFFF"/>
                </a:solidFill>
                <a:effectLst>
                  <a:outerShdw blurRad="38100" dist="38100" dir="2700000" algn="tl">
                    <a:srgbClr val="C0C0C0"/>
                  </a:outerShdw>
                </a:effectLst>
                <a:cs typeface="+mn-cs"/>
              </a:endParaRPr>
            </a:p>
          </p:txBody>
        </p:sp>
        <p:sp>
          <p:nvSpPr>
            <p:cNvPr id="61450" name="Text Box 20"/>
            <p:cNvSpPr txBox="1">
              <a:spLocks noChangeArrowheads="1"/>
            </p:cNvSpPr>
            <p:nvPr/>
          </p:nvSpPr>
          <p:spPr bwMode="gray">
            <a:xfrm>
              <a:off x="1948" y="3141"/>
              <a:ext cx="2576" cy="575"/>
            </a:xfrm>
            <a:prstGeom prst="rect">
              <a:avLst/>
            </a:prstGeom>
            <a:noFill/>
            <a:ln w="9525">
              <a:noFill/>
              <a:miter lim="800000"/>
              <a:headEnd/>
              <a:tailEnd/>
            </a:ln>
          </p:spPr>
          <p:txBody>
            <a:bodyPr>
              <a:spAutoFit/>
            </a:bodyPr>
            <a:lstStyle/>
            <a:p>
              <a:r>
                <a:rPr lang="tr-TR" sz="2000">
                  <a:solidFill>
                    <a:srgbClr val="211E54"/>
                  </a:solidFill>
                </a:rPr>
                <a:t>Sağlıklı ve güvenli bir çalışma ortamı hazırlamak ve mevcut yasa ve yönetmelikleri uygulama yükümlülüğü.</a:t>
              </a:r>
              <a:endParaRPr lang="en-US" sz="2000">
                <a:solidFill>
                  <a:srgbClr val="211E54"/>
                </a:solidFill>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2 Metin Yer Tutucusu"/>
          <p:cNvSpPr>
            <a:spLocks noGrp="1"/>
          </p:cNvSpPr>
          <p:nvPr>
            <p:ph type="body" idx="1"/>
          </p:nvPr>
        </p:nvSpPr>
        <p:spPr>
          <a:xfrm>
            <a:off x="0" y="692150"/>
            <a:ext cx="8991600" cy="5965825"/>
          </a:xfrm>
        </p:spPr>
        <p:txBody>
          <a:bodyPr/>
          <a:lstStyle/>
          <a:p>
            <a:r>
              <a:rPr lang="tr-TR" sz="2400" b="1" smtClean="0">
                <a:solidFill>
                  <a:srgbClr val="C00000"/>
                </a:solidFill>
              </a:rPr>
              <a:t>                                SONUÇ</a:t>
            </a:r>
          </a:p>
        </p:txBody>
      </p:sp>
      <p:sp>
        <p:nvSpPr>
          <p:cNvPr id="62467"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
        <p:nvSpPr>
          <p:cNvPr id="62468" name="Rectangle 4"/>
          <p:cNvSpPr txBox="1">
            <a:spLocks noChangeArrowheads="1"/>
          </p:cNvSpPr>
          <p:nvPr/>
        </p:nvSpPr>
        <p:spPr bwMode="auto">
          <a:xfrm>
            <a:off x="138113" y="1700213"/>
            <a:ext cx="9005887" cy="4681537"/>
          </a:xfrm>
          <a:prstGeom prst="rect">
            <a:avLst/>
          </a:prstGeom>
          <a:noFill/>
          <a:ln w="9525">
            <a:noFill/>
            <a:miter lim="800000"/>
            <a:headEnd/>
            <a:tailEnd/>
          </a:ln>
        </p:spPr>
        <p:txBody>
          <a:bodyPr lIns="45720" rIns="45720"/>
          <a:lstStyle/>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 davranışlar ile çocuklara doğru örnekler vermeli,</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İlköğretimden başlanarak iş sağlığı ve güvenliği eğitimi sağlanmalı,</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Mesleki eğitimin kalitesi arttırılarak İSG konusuna daha fazla önem verilmeli,</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Güvenlik kültürünü benimseyerek hayatımızın her aşamasına uyarlamalı,</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 yaşam tarzını benimsemeli attığımız her adımda “önce güvenlik” demeli,</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Güvenlik kültürünü oluşturmaya erken yaşlardan başlamalı,</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Ve en önemlisi </a:t>
            </a:r>
            <a:r>
              <a:rPr lang="tr-TR" b="1" i="1">
                <a:solidFill>
                  <a:srgbClr val="C00000"/>
                </a:solidFill>
                <a:latin typeface="Verdana" pitchFamily="34" charset="0"/>
              </a:rPr>
              <a:t>“Bana bir şey olmaz” </a:t>
            </a:r>
            <a:r>
              <a:rPr lang="tr-TR" b="1">
                <a:solidFill>
                  <a:schemeClr val="bg1"/>
                </a:solidFill>
                <a:latin typeface="Verdana" pitchFamily="34" charset="0"/>
              </a:rPr>
              <a:t>demekten vazgeçmeliyiz.</a:t>
            </a:r>
          </a:p>
          <a:p>
            <a:pPr>
              <a:lnSpc>
                <a:spcPct val="150000"/>
              </a:lnSpc>
              <a:spcBef>
                <a:spcPct val="20000"/>
              </a:spcBef>
              <a:spcAft>
                <a:spcPts val="600"/>
              </a:spcAft>
              <a:buClr>
                <a:srgbClr val="660066"/>
              </a:buClr>
              <a:buSzPct val="95000"/>
            </a:pPr>
            <a:endParaRPr lang="tr-TR" b="1">
              <a:solidFill>
                <a:schemeClr val="bg1"/>
              </a:solidFill>
              <a:latin typeface="Verdana" pitchFamily="34" charset="0"/>
            </a:endParaRPr>
          </a:p>
          <a:p>
            <a:pPr>
              <a:lnSpc>
                <a:spcPct val="150000"/>
              </a:lnSpc>
              <a:spcBef>
                <a:spcPct val="20000"/>
              </a:spcBef>
              <a:spcAft>
                <a:spcPts val="600"/>
              </a:spcAft>
              <a:buClr>
                <a:srgbClr val="013A81"/>
              </a:buClr>
              <a:buSzPct val="95000"/>
              <a:buFont typeface="Wingdings 2" pitchFamily="18" charset="2"/>
              <a:buNone/>
            </a:pPr>
            <a:endParaRPr lang="tr-TR" sz="2000" b="1">
              <a:solidFill>
                <a:srgbClr val="006600"/>
              </a:solidFill>
              <a:latin typeface="Verdana" pitchFamily="34" charset="0"/>
            </a:endParaRPr>
          </a:p>
        </p:txBody>
      </p:sp>
      <p:sp>
        <p:nvSpPr>
          <p:cNvPr id="5" name="Rectangle 2"/>
          <p:cNvSpPr>
            <a:spLocks noGrp="1" noChangeArrowheads="1"/>
          </p:cNvSpPr>
          <p:nvPr>
            <p:ph type="title"/>
          </p:nvPr>
        </p:nvSpPr>
        <p:spPr>
          <a:xfrm>
            <a:off x="323528" y="1196752"/>
            <a:ext cx="7429520" cy="47624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tr-TR" sz="2400" smtClean="0">
                <a:solidFill>
                  <a:srgbClr val="0000FF"/>
                </a:solidFill>
              </a:rPr>
              <a:t>Güvenlik Kültürünün oluşturulabilmesi için</a:t>
            </a:r>
            <a:r>
              <a:rPr lang="tr-TR" sz="2800" smtClean="0">
                <a:solidFill>
                  <a:srgbClr val="0000FF"/>
                </a:solidFill>
              </a:rPr>
              <a:t>;</a:t>
            </a:r>
            <a:endParaRPr sz="2800" smtClean="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1" descr="napo">
            <a:hlinkClick r:id="rId2" action="ppaction://hlinkfile"/>
          </p:cNvPr>
          <p:cNvPicPr>
            <a:picLocks noChangeAspect="1" noChangeArrowheads="1"/>
          </p:cNvPicPr>
          <p:nvPr/>
        </p:nvPicPr>
        <p:blipFill>
          <a:blip r:embed="rId3"/>
          <a:srcRect/>
          <a:stretch>
            <a:fillRect/>
          </a:stretch>
        </p:blipFill>
        <p:spPr bwMode="auto">
          <a:xfrm>
            <a:off x="0" y="0"/>
            <a:ext cx="9036050" cy="6858000"/>
          </a:xfrm>
          <a:prstGeom prst="rect">
            <a:avLst/>
          </a:prstGeom>
          <a:noFill/>
          <a:ln w="9525">
            <a:noFill/>
            <a:miter lim="800000"/>
            <a:headEnd/>
            <a:tailEnd/>
          </a:ln>
        </p:spPr>
      </p:pic>
      <p:sp>
        <p:nvSpPr>
          <p:cNvPr id="63491" name="Text Box 15"/>
          <p:cNvSpPr txBox="1">
            <a:spLocks noChangeArrowheads="1"/>
          </p:cNvSpPr>
          <p:nvPr/>
        </p:nvSpPr>
        <p:spPr bwMode="auto">
          <a:xfrm>
            <a:off x="76200" y="93663"/>
            <a:ext cx="3573463" cy="585787"/>
          </a:xfrm>
          <a:prstGeom prst="rect">
            <a:avLst/>
          </a:prstGeom>
          <a:noFill/>
          <a:ln w="9525">
            <a:noFill/>
            <a:miter lim="800000"/>
            <a:headEnd/>
            <a:tailEnd/>
          </a:ln>
        </p:spPr>
        <p:txBody>
          <a:bodyPr wrap="none">
            <a:spAutoFit/>
          </a:bodyPr>
          <a:lstStyle/>
          <a:p>
            <a:r>
              <a:rPr lang="tr-TR" sz="3200" b="1">
                <a:solidFill>
                  <a:srgbClr val="FFFF00"/>
                </a:solidFill>
                <a:latin typeface="Times New Roman" pitchFamily="18" charset="0"/>
              </a:rPr>
              <a:t>GÜVENLİ BAŞLA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214313" y="990600"/>
            <a:ext cx="8643937" cy="5832475"/>
          </a:xfrm>
        </p:spPr>
        <p:txBody>
          <a:bodyPr/>
          <a:lstStyle/>
          <a:p>
            <a:pPr algn="just">
              <a:defRPr/>
            </a:pPr>
            <a:r>
              <a:rPr lang="tr-TR" sz="2400" dirty="0" smtClean="0">
                <a:solidFill>
                  <a:schemeClr val="bg1"/>
                </a:solidFill>
              </a:rPr>
              <a:t>     </a:t>
            </a:r>
          </a:p>
          <a:p>
            <a:pPr algn="just">
              <a:defRPr/>
            </a:pPr>
            <a:r>
              <a:rPr lang="tr-TR" sz="2400" dirty="0" smtClean="0">
                <a:solidFill>
                  <a:schemeClr val="bg1"/>
                </a:solidFill>
              </a:rPr>
              <a:t>     </a:t>
            </a:r>
            <a:r>
              <a:rPr lang="de-DE" sz="2400" dirty="0" smtClean="0">
                <a:solidFill>
                  <a:schemeClr val="bg1"/>
                </a:solidFill>
              </a:rPr>
              <a:t>Milli </a:t>
            </a:r>
            <a:r>
              <a:rPr lang="de-DE" sz="2400" dirty="0">
                <a:solidFill>
                  <a:schemeClr val="bg1"/>
                </a:solidFill>
              </a:rPr>
              <a:t>Eğitim Bakanlığına bağlı </a:t>
            </a:r>
            <a:r>
              <a:rPr lang="tr-TR" sz="2400" dirty="0" smtClean="0">
                <a:solidFill>
                  <a:schemeClr val="bg1"/>
                </a:solidFill>
              </a:rPr>
              <a:t>50.000’den fazla </a:t>
            </a:r>
            <a:r>
              <a:rPr lang="de-DE" sz="2400" dirty="0" smtClean="0">
                <a:solidFill>
                  <a:schemeClr val="bg1"/>
                </a:solidFill>
              </a:rPr>
              <a:t>eğitim kurum</a:t>
            </a:r>
            <a:r>
              <a:rPr lang="tr-TR" sz="2400" dirty="0" smtClean="0">
                <a:solidFill>
                  <a:schemeClr val="bg1"/>
                </a:solidFill>
              </a:rPr>
              <a:t>un</a:t>
            </a:r>
            <a:r>
              <a:rPr lang="de-DE" sz="2400" dirty="0" smtClean="0">
                <a:solidFill>
                  <a:schemeClr val="bg1"/>
                </a:solidFill>
              </a:rPr>
              <a:t>da okul öncesi,temel eğitim ve orta öğretim çağında bulunan 05-18 yaş arası</a:t>
            </a:r>
            <a:r>
              <a:rPr lang="tr-TR" sz="2400" dirty="0" smtClean="0">
                <a:solidFill>
                  <a:schemeClr val="bg1"/>
                </a:solidFill>
              </a:rPr>
              <a:t> </a:t>
            </a:r>
            <a:r>
              <a:rPr lang="de-DE" sz="2400" dirty="0" smtClean="0">
                <a:solidFill>
                  <a:schemeClr val="bg1"/>
                </a:solidFill>
              </a:rPr>
              <a:t>17 </a:t>
            </a:r>
            <a:r>
              <a:rPr lang="de-DE" sz="2400" dirty="0">
                <a:solidFill>
                  <a:schemeClr val="bg1"/>
                </a:solidFill>
              </a:rPr>
              <a:t>milyon civarında  öğrenci öğrenim görmekte, 800 bin civarında öğretmen, idareci ve personel görev yapmaktadır. </a:t>
            </a:r>
            <a:endParaRPr lang="tr-TR" sz="2400" dirty="0" smtClean="0">
              <a:solidFill>
                <a:schemeClr val="bg1"/>
              </a:solidFill>
            </a:endParaRPr>
          </a:p>
          <a:p>
            <a:pPr algn="just">
              <a:defRPr/>
            </a:pPr>
            <a:endParaRPr lang="tr-TR" sz="1050" dirty="0">
              <a:solidFill>
                <a:schemeClr val="bg1"/>
              </a:solidFill>
            </a:endParaRPr>
          </a:p>
          <a:p>
            <a:pPr algn="just">
              <a:defRPr/>
            </a:pPr>
            <a:r>
              <a:rPr lang="tr-TR" sz="2400" dirty="0" smtClean="0">
                <a:solidFill>
                  <a:schemeClr val="bg1"/>
                </a:solidFill>
              </a:rPr>
              <a:t>      </a:t>
            </a:r>
          </a:p>
          <a:p>
            <a:pPr algn="just">
              <a:defRPr/>
            </a:pPr>
            <a:endParaRPr lang="tr-TR" sz="1050" dirty="0">
              <a:solidFill>
                <a:schemeClr val="bg1"/>
              </a:solidFill>
            </a:endParaRPr>
          </a:p>
          <a:p>
            <a:pPr algn="just">
              <a:defRPr/>
            </a:pPr>
            <a:r>
              <a:rPr lang="tr-TR" sz="2400" dirty="0" smtClean="0">
                <a:solidFill>
                  <a:schemeClr val="bg1"/>
                </a:solidFill>
              </a:rPr>
              <a:t>       </a:t>
            </a:r>
            <a:r>
              <a:rPr lang="de-DE" sz="2400" dirty="0" smtClean="0">
                <a:solidFill>
                  <a:schemeClr val="bg1"/>
                </a:solidFill>
              </a:rPr>
              <a:t>Eğitim </a:t>
            </a:r>
            <a:r>
              <a:rPr lang="de-DE" sz="2400" dirty="0">
                <a:solidFill>
                  <a:schemeClr val="bg1"/>
                </a:solidFill>
              </a:rPr>
              <a:t>hizmeti verilen bu okulların bulundukları yer, bina yapısı, kat sayısı, atelyeler, laboratuvarlar, ulaşım, ısınma, servis, sınıf, yemekhane, kantin, okul bahçesi, okul çevresi trafiği, spor salonu gibi alanlar büyük farklılıklar göstermekte, bir çok okul standart olmayan geçici binalarda eğitim ve öğretim hizmetini sürdürmektedir.</a:t>
            </a:r>
            <a:endParaRPr lang="tr-TR" sz="2400" dirty="0">
              <a:solidFill>
                <a:schemeClr val="bg1"/>
              </a:solidFill>
            </a:endParaRPr>
          </a:p>
          <a:p>
            <a:pPr algn="ctr">
              <a:defRPr/>
            </a:pPr>
            <a:endParaRPr lang="tr-TR" sz="2800" dirty="0" smtClean="0">
              <a:solidFill>
                <a:schemeClr val="bg1"/>
              </a:solidFill>
            </a:endParaRPr>
          </a:p>
        </p:txBody>
      </p:sp>
      <p:sp>
        <p:nvSpPr>
          <p:cNvPr id="36867"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863725" y="792163"/>
            <a:ext cx="5591175" cy="584200"/>
          </a:xfrm>
          <a:prstGeom prst="rect">
            <a:avLst/>
          </a:prstGeom>
          <a:noFill/>
          <a:ln w="9525">
            <a:noFill/>
            <a:miter lim="800000"/>
            <a:headEnd/>
            <a:tailEnd/>
          </a:ln>
        </p:spPr>
        <p:txBody>
          <a:bodyPr wrap="none">
            <a:spAutoFit/>
          </a:bodyPr>
          <a:lstStyle/>
          <a:p>
            <a:r>
              <a:rPr lang="tr-TR" sz="1600" b="1">
                <a:solidFill>
                  <a:schemeClr val="accent2"/>
                </a:solidFill>
              </a:rPr>
              <a:t>GÜVENLİK KÜLTÜRÜNÜN</a:t>
            </a:r>
          </a:p>
          <a:p>
            <a:r>
              <a:rPr lang="tr-TR" sz="1600" b="1">
                <a:solidFill>
                  <a:schemeClr val="accent2"/>
                </a:solidFill>
              </a:rPr>
              <a:t> GÜNLÜK YAŞAMDA ve ÇALIŞMA HAYATINDAKİ ÖNEMİ</a:t>
            </a:r>
          </a:p>
        </p:txBody>
      </p:sp>
      <p:pic>
        <p:nvPicPr>
          <p:cNvPr id="64515" name="Picture 7" descr="Bike_Safety"/>
          <p:cNvPicPr>
            <a:picLocks noGrp="1" noChangeAspect="1" noChangeArrowheads="1"/>
          </p:cNvPicPr>
          <p:nvPr>
            <p:ph/>
          </p:nvPr>
        </p:nvPicPr>
        <p:blipFill>
          <a:blip r:embed="rId3"/>
          <a:srcRect/>
          <a:stretch>
            <a:fillRect/>
          </a:stretch>
        </p:blipFill>
        <p:spPr>
          <a:xfrm>
            <a:off x="0" y="26988"/>
            <a:ext cx="9144000" cy="70993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9"/>
          <p:cNvGraphicFramePr>
            <a:graphicFrameLocks noChangeAspect="1"/>
          </p:cNvGraphicFramePr>
          <p:nvPr/>
        </p:nvGraphicFramePr>
        <p:xfrm>
          <a:off x="0" y="0"/>
          <a:ext cx="9144000" cy="6858000"/>
        </p:xfrm>
        <a:graphic>
          <a:graphicData uri="http://schemas.openxmlformats.org/presentationml/2006/ole">
            <p:oleObj spid="_x0000_s65538" name="Slayt" r:id="rId3" imgW="4571980" imgH="3428992" progId="PowerPoint.Slide.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0" y="981075"/>
            <a:ext cx="8686800" cy="5876925"/>
          </a:xfrm>
        </p:spPr>
        <p:txBody>
          <a:bodyPr rtlCol="0">
            <a:normAutofit fontScale="92500" lnSpcReduction="10000"/>
          </a:bodyPr>
          <a:lstStyle/>
          <a:p>
            <a:pPr marL="341313" indent="-341313" algn="ctr" eaLnBrk="1" fontAlgn="auto" hangingPunct="1">
              <a:spcAft>
                <a:spcPts val="0"/>
              </a:spcAft>
              <a:buFontTx/>
              <a:buNone/>
              <a:defRPr/>
            </a:pPr>
            <a:endParaRPr lang="tr-TR" sz="7200" b="1" dirty="0" smtClean="0">
              <a:solidFill>
                <a:srgbClr val="FF0000"/>
              </a:solidFill>
              <a:latin typeface="Berlin Sans FB" pitchFamily="34" charset="0"/>
            </a:endParaRPr>
          </a:p>
          <a:p>
            <a:pPr marL="341313" indent="-341313" algn="ctr" eaLnBrk="1" fontAlgn="auto" hangingPunct="1">
              <a:spcAft>
                <a:spcPts val="0"/>
              </a:spcAft>
              <a:buFontTx/>
              <a:buNone/>
              <a:defRPr/>
            </a:pPr>
            <a:r>
              <a:rPr lang="tr-TR" sz="7200" b="1" dirty="0" smtClean="0">
                <a:solidFill>
                  <a:srgbClr val="FF0000"/>
                </a:solidFill>
                <a:latin typeface="Berlin Sans FB" pitchFamily="34" charset="0"/>
              </a:rPr>
              <a:t>Unutmayınız!</a:t>
            </a:r>
          </a:p>
          <a:p>
            <a:pPr marL="341313" indent="-341313" algn="ctr" eaLnBrk="1" fontAlgn="auto" hangingPunct="1">
              <a:spcAft>
                <a:spcPts val="0"/>
              </a:spcAft>
              <a:buFontTx/>
              <a:buNone/>
              <a:defRPr/>
            </a:pPr>
            <a:endParaRPr lang="tr-TR" b="1" dirty="0" smtClean="0">
              <a:solidFill>
                <a:srgbClr val="0000FF"/>
              </a:solidFill>
              <a:latin typeface="Berlin Sans FB" pitchFamily="34" charset="0"/>
            </a:endParaRPr>
          </a:p>
          <a:p>
            <a:pPr marL="341313" indent="-341313" algn="ctr" eaLnBrk="1" fontAlgn="auto" hangingPunct="1">
              <a:spcAft>
                <a:spcPts val="0"/>
              </a:spcAft>
              <a:buFontTx/>
              <a:buNone/>
              <a:defRPr/>
            </a:pPr>
            <a:r>
              <a:rPr lang="tr-TR" sz="7200" b="1" dirty="0" smtClean="0">
                <a:solidFill>
                  <a:srgbClr val="0000FF"/>
                </a:solidFill>
                <a:latin typeface="Berlin Sans FB" pitchFamily="34" charset="0"/>
              </a:rPr>
              <a:t>ÖNLEMEK </a:t>
            </a:r>
          </a:p>
          <a:p>
            <a:pPr marL="341313" indent="-341313" algn="ctr" eaLnBrk="1" fontAlgn="auto" hangingPunct="1">
              <a:spcAft>
                <a:spcPts val="0"/>
              </a:spcAft>
              <a:buFontTx/>
              <a:buNone/>
              <a:defRPr/>
            </a:pPr>
            <a:r>
              <a:rPr lang="tr-TR" sz="7200" b="1" dirty="0" smtClean="0">
                <a:solidFill>
                  <a:srgbClr val="0000FF"/>
                </a:solidFill>
                <a:latin typeface="Berlin Sans FB" pitchFamily="34" charset="0"/>
              </a:rPr>
              <a:t>ÖDEMEKTEN UCUZDUR.</a:t>
            </a:r>
          </a:p>
        </p:txBody>
      </p:sp>
      <p:pic>
        <p:nvPicPr>
          <p:cNvPr id="66563" name="Picture 453" descr="80px-Znak_A-30"/>
          <p:cNvPicPr>
            <a:picLocks noChangeAspect="1" noChangeArrowheads="1"/>
          </p:cNvPicPr>
          <p:nvPr/>
        </p:nvPicPr>
        <p:blipFill>
          <a:blip r:embed="rId3"/>
          <a:srcRect/>
          <a:stretch>
            <a:fillRect/>
          </a:stretch>
        </p:blipFill>
        <p:spPr bwMode="auto">
          <a:xfrm>
            <a:off x="3643313" y="357188"/>
            <a:ext cx="1785937" cy="158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2713038" y="5927725"/>
            <a:ext cx="3001962" cy="396875"/>
          </a:xfrm>
          <a:prstGeom prst="rect">
            <a:avLst/>
          </a:prstGeom>
          <a:noFill/>
          <a:ln w="9525">
            <a:noFill/>
            <a:miter lim="800000"/>
            <a:headEnd/>
            <a:tailEnd/>
          </a:ln>
        </p:spPr>
        <p:txBody>
          <a:bodyPr wrap="none">
            <a:spAutoFit/>
          </a:bodyPr>
          <a:lstStyle/>
          <a:p>
            <a:pPr algn="ctr" eaLnBrk="0" hangingPunct="0"/>
            <a:r>
              <a:rPr lang="en-US" sz="2000" b="1">
                <a:solidFill>
                  <a:srgbClr val="FFFFFF"/>
                </a:solidFill>
              </a:rPr>
              <a:t>www.themegallery.com</a:t>
            </a:r>
          </a:p>
        </p:txBody>
      </p:sp>
      <p:sp>
        <p:nvSpPr>
          <p:cNvPr id="104453" name="WordArt 5"/>
          <p:cNvSpPr>
            <a:spLocks noChangeArrowheads="1" noChangeShapeType="1" noTextEdit="1"/>
          </p:cNvSpPr>
          <p:nvPr/>
        </p:nvSpPr>
        <p:spPr bwMode="gray">
          <a:xfrm>
            <a:off x="1905000" y="2132013"/>
            <a:ext cx="5980113" cy="792162"/>
          </a:xfrm>
          <a:prstGeom prst="rect">
            <a:avLst/>
          </a:prstGeom>
        </p:spPr>
        <p:txBody>
          <a:bodyPr wrap="none" fromWordArt="1">
            <a:prstTxWarp prst="textDeflate">
              <a:avLst>
                <a:gd name="adj" fmla="val 0"/>
              </a:avLst>
            </a:prstTxWarp>
          </a:bodyPr>
          <a:lstStyle/>
          <a:p>
            <a:pPr algn="ctr"/>
            <a:r>
              <a:rPr lang="tr-TR" sz="3600" b="1" kern="10">
                <a:ln w="28575">
                  <a:solidFill>
                    <a:srgbClr val="FFFFFF"/>
                  </a:solidFill>
                  <a:round/>
                  <a:headEnd/>
                  <a:tailEnd/>
                </a:ln>
                <a:gradFill rotWithShape="1">
                  <a:gsLst>
                    <a:gs pos="0">
                      <a:srgbClr val="99CCFF"/>
                    </a:gs>
                    <a:gs pos="100000">
                      <a:srgbClr val="1B33E7"/>
                    </a:gs>
                  </a:gsLst>
                  <a:lin ang="0" scaled="1"/>
                </a:gradFill>
                <a:effectLst>
                  <a:outerShdw dist="53882" dir="2700000" algn="ctr" rotWithShape="0">
                    <a:srgbClr val="000798">
                      <a:alpha val="50000"/>
                    </a:srgbClr>
                  </a:outerShdw>
                </a:effectLst>
                <a:latin typeface="Arial"/>
                <a:cs typeface="Arial"/>
              </a:rPr>
              <a:t>TEŞEKKÜR EDERİM</a:t>
            </a:r>
          </a:p>
        </p:txBody>
      </p:sp>
      <p:pic>
        <p:nvPicPr>
          <p:cNvPr id="67588" name="Picture 4"/>
          <p:cNvPicPr>
            <a:picLocks noChangeAspect="1" noChangeArrowheads="1"/>
          </p:cNvPicPr>
          <p:nvPr/>
        </p:nvPicPr>
        <p:blipFill>
          <a:blip r:embed="rId2"/>
          <a:srcRect/>
          <a:stretch>
            <a:fillRect/>
          </a:stretch>
        </p:blipFill>
        <p:spPr bwMode="auto">
          <a:xfrm>
            <a:off x="3576638" y="4941888"/>
            <a:ext cx="1922462" cy="1857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500" fill="hold"/>
                                        <p:tgtEl>
                                          <p:spTgt spid="104453"/>
                                        </p:tgtEl>
                                        <p:attrNameLst>
                                          <p:attrName>ppt_w</p:attrName>
                                        </p:attrNameLst>
                                      </p:cBhvr>
                                      <p:tavLst>
                                        <p:tav tm="0">
                                          <p:val>
                                            <p:fltVal val="0"/>
                                          </p:val>
                                        </p:tav>
                                        <p:tav tm="100000">
                                          <p:val>
                                            <p:strVal val="#ppt_w"/>
                                          </p:val>
                                        </p:tav>
                                      </p:tavLst>
                                    </p:anim>
                                    <p:anim calcmode="lin" valueType="num">
                                      <p:cBhvr>
                                        <p:cTn id="8" dur="500" fill="hold"/>
                                        <p:tgtEl>
                                          <p:spTgt spid="104453"/>
                                        </p:tgtEl>
                                        <p:attrNameLst>
                                          <p:attrName>ppt_h</p:attrName>
                                        </p:attrNameLst>
                                      </p:cBhvr>
                                      <p:tavLst>
                                        <p:tav tm="0">
                                          <p:val>
                                            <p:fltVal val="0"/>
                                          </p:val>
                                        </p:tav>
                                        <p:tav tm="100000">
                                          <p:val>
                                            <p:strVal val="#ppt_h"/>
                                          </p:val>
                                        </p:tav>
                                      </p:tavLst>
                                    </p:anim>
                                    <p:animEffect transition="in" filter="fade">
                                      <p:cBhvr>
                                        <p:cTn id="9"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etin Yer Tutucusu"/>
          <p:cNvSpPr>
            <a:spLocks noGrp="1"/>
          </p:cNvSpPr>
          <p:nvPr>
            <p:ph type="body" idx="1"/>
          </p:nvPr>
        </p:nvSpPr>
        <p:spPr>
          <a:xfrm>
            <a:off x="214313" y="1143000"/>
            <a:ext cx="8715375" cy="5680075"/>
          </a:xfrm>
        </p:spPr>
        <p:txBody>
          <a:bodyPr/>
          <a:lstStyle/>
          <a:p>
            <a:r>
              <a:rPr lang="tr-TR" sz="2400" smtClean="0">
                <a:solidFill>
                  <a:schemeClr val="bg1"/>
                </a:solidFill>
              </a:rPr>
              <a:t>        </a:t>
            </a:r>
          </a:p>
          <a:p>
            <a:r>
              <a:rPr lang="tr-TR" sz="2400" smtClean="0">
                <a:solidFill>
                  <a:schemeClr val="bg1"/>
                </a:solidFill>
              </a:rPr>
              <a:t>         </a:t>
            </a:r>
            <a:r>
              <a:rPr lang="de-DE" sz="2400" smtClean="0">
                <a:solidFill>
                  <a:schemeClr val="bg1"/>
                </a:solidFill>
              </a:rPr>
              <a:t>Bu kadar büyük ve çeşitlilik arzeden eğitim ortamlarının taşıdığı sağlık ve güvenlik riskleri ile alınması gereken önlemler de aynı oranda farklılıklar göstermektedir.</a:t>
            </a:r>
            <a:endParaRPr lang="tr-TR" sz="2400" smtClean="0">
              <a:solidFill>
                <a:schemeClr val="bg1"/>
              </a:solidFill>
            </a:endParaRPr>
          </a:p>
          <a:p>
            <a:r>
              <a:rPr lang="de-DE" sz="2400" smtClean="0">
                <a:solidFill>
                  <a:schemeClr val="bg1"/>
                </a:solidFill>
              </a:rPr>
              <a:t> </a:t>
            </a:r>
            <a:endParaRPr lang="tr-TR" sz="2400" smtClean="0">
              <a:solidFill>
                <a:schemeClr val="bg1"/>
              </a:solidFill>
            </a:endParaRPr>
          </a:p>
          <a:p>
            <a:r>
              <a:rPr lang="tr-TR" sz="2400" smtClean="0">
                <a:solidFill>
                  <a:schemeClr val="bg1"/>
                </a:solidFill>
              </a:rPr>
              <a:t>        Oysa ki, çocuk ve gençlerimizin güvenli okullarda eğitim görmeleri, sağlık ve güvenlik konularına ilişkin riskler hakkında bilgilendirilmeleri, doğru davranış modellerini kazanmalarına yönelik beceri eğitimleri almaları ve geleceğin işgücünü oluşturan çocuklarımızın bu kazanımlarla çalışma hayatına atılmaları büyük önem taşımaktadır.</a:t>
            </a:r>
          </a:p>
          <a:p>
            <a:pPr algn="ctr"/>
            <a:endParaRPr lang="tr-TR" sz="2400" smtClean="0">
              <a:solidFill>
                <a:schemeClr val="bg1"/>
              </a:solidFill>
            </a:endParaRPr>
          </a:p>
        </p:txBody>
      </p:sp>
      <p:sp>
        <p:nvSpPr>
          <p:cNvPr id="37891"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214813" y="1125538"/>
            <a:ext cx="4929187" cy="5327650"/>
          </a:xfrm>
        </p:spPr>
        <p:txBody>
          <a:bodyPr/>
          <a:lstStyle/>
          <a:p>
            <a:pPr algn="ctr" eaLnBrk="1" hangingPunct="1">
              <a:buFontTx/>
              <a:buNone/>
            </a:pPr>
            <a:r>
              <a:rPr lang="tr-TR" smtClean="0">
                <a:latin typeface="Arial" pitchFamily="34" charset="0"/>
              </a:rPr>
              <a:t>	</a:t>
            </a:r>
            <a:r>
              <a:rPr lang="tr-TR" sz="2800" b="1" smtClean="0">
                <a:latin typeface="Arial" pitchFamily="34" charset="0"/>
              </a:rPr>
              <a:t> </a:t>
            </a:r>
            <a:r>
              <a:rPr lang="tr-TR" sz="2400" b="1" smtClean="0">
                <a:solidFill>
                  <a:srgbClr val="FF0000"/>
                </a:solidFill>
                <a:latin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FF0000"/>
                </a:solidFill>
                <a:latin typeface="Arial" pitchFamily="34" charset="0"/>
              </a:rPr>
              <a:t>”</a:t>
            </a:r>
          </a:p>
          <a:p>
            <a:pPr algn="ctr" eaLnBrk="1" hangingPunct="1">
              <a:buFontTx/>
              <a:buNone/>
            </a:pPr>
            <a:r>
              <a:rPr lang="tr-TR" sz="2400" b="1" smtClean="0">
                <a:latin typeface="Arial" pitchFamily="34" charset="0"/>
                <a:cs typeface="Arial" pitchFamily="34" charset="0"/>
              </a:rPr>
              <a:t>sağlıklı ve güvenli davranışın bir alışkanlık haline getirilmesidir. </a:t>
            </a:r>
          </a:p>
          <a:p>
            <a:pPr algn="ctr" eaLnBrk="1" hangingPunct="1">
              <a:buFontTx/>
              <a:buNone/>
            </a:pPr>
            <a:endParaRPr lang="en-US" sz="2400" b="1" smtClean="0">
              <a:latin typeface="Arial" pitchFamily="34" charset="0"/>
              <a:cs typeface="Arial" pitchFamily="34" charset="0"/>
            </a:endParaRPr>
          </a:p>
          <a:p>
            <a:pPr algn="ctr" eaLnBrk="1" hangingPunct="1">
              <a:buFontTx/>
              <a:buNone/>
            </a:pPr>
            <a:r>
              <a:rPr lang="tr-TR" sz="2400" b="1" smtClean="0">
                <a:solidFill>
                  <a:srgbClr val="FF0000"/>
                </a:solidFill>
                <a:latin typeface="Arial" pitchFamily="34" charset="0"/>
                <a:cs typeface="Arial" pitchFamily="34" charset="0"/>
              </a:rPr>
              <a:t>İŞ SAĞLIĞI VE GÜVENLİĞİNDE</a:t>
            </a:r>
            <a:r>
              <a:rPr lang="tr-TR" sz="2400" b="1" smtClean="0">
                <a:solidFill>
                  <a:srgbClr val="FF0000"/>
                </a:solidFill>
                <a:latin typeface="Arial" pitchFamily="34" charset="0"/>
              </a:rPr>
              <a:t> </a:t>
            </a:r>
            <a:r>
              <a:rPr lang="tr-TR" sz="2400" b="1" smtClean="0">
                <a:solidFill>
                  <a:srgbClr val="660066"/>
                </a:solidFill>
                <a:latin typeface="Arial" pitchFamily="34" charset="0"/>
                <a:cs typeface="Arial" pitchFamily="34" charset="0"/>
              </a:rPr>
              <a:t>HEDEFİMİZ </a:t>
            </a:r>
          </a:p>
          <a:p>
            <a:pPr algn="ctr" eaLnBrk="1" hangingPunct="1">
              <a:buFontTx/>
              <a:buNone/>
            </a:pPr>
            <a:r>
              <a:rPr lang="tr-TR" sz="2400" b="1" smtClean="0">
                <a:latin typeface="Arial" pitchFamily="34" charset="0"/>
                <a:cs typeface="Arial" pitchFamily="34" charset="0"/>
              </a:rPr>
              <a:t>çalışma hayatında ve toplumda</a:t>
            </a:r>
            <a:endParaRPr lang="tr-TR" sz="2400" b="1" smtClean="0">
              <a:latin typeface="Arial" pitchFamily="34" charset="0"/>
            </a:endParaRPr>
          </a:p>
          <a:p>
            <a:pPr algn="ctr" eaLnBrk="1" hangingPunct="1">
              <a:buFontTx/>
              <a:buNone/>
            </a:pPr>
            <a:r>
              <a:rPr lang="tr-TR" sz="2400" b="1" smtClean="0">
                <a:latin typeface="Arial" pitchFamily="34" charset="0"/>
                <a:cs typeface="Arial" pitchFamily="34" charset="0"/>
              </a:rPr>
              <a:t> ortak bir </a:t>
            </a:r>
            <a:r>
              <a:rPr lang="tr-TR" sz="2400" b="1" smtClean="0">
                <a:solidFill>
                  <a:srgbClr val="0033CC"/>
                </a:solidFill>
                <a:latin typeface="Arial" pitchFamily="34" charset="0"/>
                <a:cs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0033CC"/>
                </a:solidFill>
                <a:latin typeface="Arial" pitchFamily="34" charset="0"/>
                <a:cs typeface="Arial" pitchFamily="34" charset="0"/>
              </a:rPr>
              <a:t>”</a:t>
            </a:r>
            <a:r>
              <a:rPr lang="tr-TR" sz="2400" b="1" smtClean="0">
                <a:latin typeface="Arial" pitchFamily="34" charset="0"/>
                <a:cs typeface="Arial" pitchFamily="34" charset="0"/>
              </a:rPr>
              <a:t> kavramının oluşturulmasıdır.</a:t>
            </a:r>
            <a:endParaRPr lang="en-US" sz="2400" b="1" smtClean="0">
              <a:latin typeface="Arial" pitchFamily="34" charset="0"/>
              <a:cs typeface="Arial" pitchFamily="34" charset="0"/>
            </a:endParaRPr>
          </a:p>
        </p:txBody>
      </p:sp>
      <p:pic>
        <p:nvPicPr>
          <p:cNvPr id="38915" name="Picture 3" descr="3"/>
          <p:cNvPicPr>
            <a:picLocks noChangeAspect="1" noChangeArrowheads="1"/>
          </p:cNvPicPr>
          <p:nvPr/>
        </p:nvPicPr>
        <p:blipFill>
          <a:blip r:embed="rId2"/>
          <a:srcRect/>
          <a:stretch>
            <a:fillRect/>
          </a:stretch>
        </p:blipFill>
        <p:spPr bwMode="auto">
          <a:xfrm>
            <a:off x="0" y="785813"/>
            <a:ext cx="4286250" cy="564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0" y="0"/>
            <a:ext cx="9144000" cy="7029450"/>
          </a:xfrm>
          <a:prstGeom prst="rect">
            <a:avLst/>
          </a:prstGeom>
          <a:noFill/>
          <a:ln w="9525">
            <a:noFill/>
            <a:miter lim="800000"/>
            <a:headEnd/>
            <a:tailEnd/>
          </a:ln>
        </p:spPr>
      </p:pic>
      <p:sp>
        <p:nvSpPr>
          <p:cNvPr id="39939" name="Text Box 3"/>
          <p:cNvSpPr txBox="1">
            <a:spLocks noChangeArrowheads="1"/>
          </p:cNvSpPr>
          <p:nvPr/>
        </p:nvSpPr>
        <p:spPr bwMode="auto">
          <a:xfrm>
            <a:off x="4859338" y="1341438"/>
            <a:ext cx="3892550" cy="3476625"/>
          </a:xfrm>
          <a:prstGeom prst="rect">
            <a:avLst/>
          </a:prstGeom>
          <a:noFill/>
          <a:ln w="9525">
            <a:noFill/>
            <a:miter lim="800000"/>
            <a:headEnd/>
            <a:tailEnd/>
          </a:ln>
        </p:spPr>
        <p:txBody>
          <a:bodyPr>
            <a:spAutoFit/>
          </a:bodyPr>
          <a:lstStyle/>
          <a:p>
            <a:pPr marL="609600" indent="-609600"/>
            <a:r>
              <a:rPr lang="tr-TR" sz="2000">
                <a:solidFill>
                  <a:schemeClr val="accent2"/>
                </a:solidFill>
                <a:latin typeface="Times New Roman" pitchFamily="18" charset="0"/>
              </a:rPr>
              <a:t>              </a:t>
            </a:r>
            <a:r>
              <a:rPr lang="tr-TR" sz="2000">
                <a:solidFill>
                  <a:srgbClr val="0000FF"/>
                </a:solidFill>
                <a:latin typeface="Times New Roman" pitchFamily="18" charset="0"/>
              </a:rPr>
              <a:t>İnsanın, iş yerlerinde, işin yürütülmesi sırasında oluşan veya oluşabilecek tehlikelerden ve sağlığına zarar verebilecek unsurlardan korunmasını, aynı zamanda iş  yeri ortamının iyileştirilmesini hedef alan sistemli ve bilimsel çalışmaların tümüne  </a:t>
            </a:r>
          </a:p>
          <a:p>
            <a:pPr marL="609600" indent="-609600"/>
            <a:r>
              <a:rPr lang="tr-TR" sz="2000">
                <a:solidFill>
                  <a:srgbClr val="0000FF"/>
                </a:solidFill>
                <a:latin typeface="Times New Roman" pitchFamily="18" charset="0"/>
              </a:rPr>
              <a:t>          “</a:t>
            </a:r>
            <a:r>
              <a:rPr lang="tr-TR" sz="2000">
                <a:solidFill>
                  <a:srgbClr val="FF0000"/>
                </a:solidFill>
                <a:latin typeface="Times New Roman" pitchFamily="18" charset="0"/>
              </a:rPr>
              <a:t>İş Sağlığı ve Güvenliği</a:t>
            </a:r>
            <a:r>
              <a:rPr lang="tr-TR" sz="2000">
                <a:solidFill>
                  <a:srgbClr val="0000FF"/>
                </a:solidFill>
                <a:latin typeface="Times New Roman" pitchFamily="18" charset="0"/>
              </a:rPr>
              <a:t>” denir.</a:t>
            </a:r>
            <a:endParaRPr lang="en-US" sz="2000">
              <a:solidFill>
                <a:srgbClr val="0000FF"/>
              </a:solidFill>
              <a:latin typeface="Times New Roman" pitchFamily="18" charset="0"/>
            </a:endParaRPr>
          </a:p>
        </p:txBody>
      </p:sp>
      <p:sp>
        <p:nvSpPr>
          <p:cNvPr id="39940" name="Line 4"/>
          <p:cNvSpPr>
            <a:spLocks noChangeShapeType="1"/>
          </p:cNvSpPr>
          <p:nvPr/>
        </p:nvSpPr>
        <p:spPr bwMode="auto">
          <a:xfrm>
            <a:off x="1476375" y="6237288"/>
            <a:ext cx="0" cy="0"/>
          </a:xfrm>
          <a:prstGeom prst="line">
            <a:avLst/>
          </a:prstGeom>
          <a:noFill/>
          <a:ln w="9525">
            <a:noFill/>
            <a:round/>
            <a:headEnd/>
            <a:tailEnd/>
          </a:ln>
        </p:spPr>
        <p:txBody>
          <a:bodyPr/>
          <a:lstStyle/>
          <a:p>
            <a:endParaRPr lang="tr-TR"/>
          </a:p>
        </p:txBody>
      </p:sp>
      <p:sp>
        <p:nvSpPr>
          <p:cNvPr id="39941" name="Line 5"/>
          <p:cNvSpPr>
            <a:spLocks noChangeShapeType="1"/>
          </p:cNvSpPr>
          <p:nvPr/>
        </p:nvSpPr>
        <p:spPr bwMode="auto">
          <a:xfrm>
            <a:off x="1331913" y="6237288"/>
            <a:ext cx="936625" cy="0"/>
          </a:xfrm>
          <a:prstGeom prst="line">
            <a:avLst/>
          </a:prstGeom>
          <a:noFill/>
          <a:ln w="9525">
            <a:noFill/>
            <a:round/>
            <a:headEnd/>
            <a:tailEnd/>
          </a:ln>
        </p:spPr>
        <p:txBody>
          <a:bodyPr/>
          <a:lstStyle/>
          <a:p>
            <a:endParaRPr lang="tr-T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285750" y="1143000"/>
            <a:ext cx="8858250" cy="5680075"/>
          </a:xfrm>
        </p:spPr>
        <p:txBody>
          <a:bodyPr/>
          <a:lstStyle/>
          <a:p>
            <a:pPr>
              <a:defRPr/>
            </a:pPr>
            <a:r>
              <a:rPr lang="tr-TR" sz="2400" dirty="0" smtClean="0">
                <a:solidFill>
                  <a:schemeClr val="bg1"/>
                </a:solidFill>
              </a:rPr>
              <a:t>    Küçük yaşlardan itibaren “</a:t>
            </a:r>
            <a:r>
              <a:rPr lang="tr-TR" sz="2400" dirty="0" smtClean="0">
                <a:solidFill>
                  <a:srgbClr val="FF0000"/>
                </a:solidFill>
              </a:rPr>
              <a:t>İş sağlığı ve Güvenliği kültür bilinci</a:t>
            </a:r>
            <a:r>
              <a:rPr lang="tr-TR" sz="2400" dirty="0" smtClean="0">
                <a:solidFill>
                  <a:schemeClr val="bg1"/>
                </a:solidFill>
              </a:rPr>
              <a:t>” temelini oluşturmak amacıyla Millî Eğitim Bakanlığına bağlı m</a:t>
            </a:r>
            <a:r>
              <a:rPr lang="de-DE" sz="2400" dirty="0" smtClean="0">
                <a:solidFill>
                  <a:schemeClr val="bg1"/>
                </a:solidFill>
              </a:rPr>
              <a:t>esleki ve teknik eğitim okulları başta olmak üzere </a:t>
            </a:r>
            <a:r>
              <a:rPr lang="tr-TR" sz="2400" dirty="0" smtClean="0">
                <a:solidFill>
                  <a:schemeClr val="bg1"/>
                </a:solidFill>
              </a:rPr>
              <a:t>bütün </a:t>
            </a:r>
            <a:r>
              <a:rPr lang="de-DE" sz="2400" dirty="0" smtClean="0">
                <a:solidFill>
                  <a:schemeClr val="bg1"/>
                </a:solidFill>
              </a:rPr>
              <a:t>okullarda</a:t>
            </a:r>
            <a:r>
              <a:rPr lang="tr-TR" sz="2400" dirty="0" smtClean="0">
                <a:solidFill>
                  <a:schemeClr val="bg1"/>
                </a:solidFill>
              </a:rPr>
              <a:t>;</a:t>
            </a:r>
          </a:p>
          <a:p>
            <a:pPr marL="457200" indent="-457200">
              <a:buFont typeface="+mj-lt"/>
              <a:buAutoNum type="arabicPeriod"/>
              <a:defRPr/>
            </a:pPr>
            <a:r>
              <a:rPr lang="tr-TR" sz="2400" dirty="0" smtClean="0">
                <a:solidFill>
                  <a:srgbClr val="0000FF"/>
                </a:solidFill>
              </a:rPr>
              <a:t>H</a:t>
            </a:r>
            <a:r>
              <a:rPr lang="de-DE" sz="2400" dirty="0" smtClean="0">
                <a:solidFill>
                  <a:srgbClr val="0000FF"/>
                </a:solidFill>
              </a:rPr>
              <a:t>erhangi bir kaza ve kaza ve hastalığa neden olabilecek riskleri</a:t>
            </a:r>
            <a:r>
              <a:rPr lang="tr-TR" sz="2400" dirty="0" smtClean="0">
                <a:solidFill>
                  <a:srgbClr val="0000FF"/>
                </a:solidFill>
              </a:rPr>
              <a:t>n</a:t>
            </a:r>
            <a:r>
              <a:rPr lang="de-DE" sz="2400" dirty="0" smtClean="0">
                <a:solidFill>
                  <a:srgbClr val="0000FF"/>
                </a:solidFill>
              </a:rPr>
              <a:t> ortadan kaldır</a:t>
            </a:r>
            <a:r>
              <a:rPr lang="tr-TR" sz="2400" dirty="0" smtClean="0">
                <a:solidFill>
                  <a:srgbClr val="0000FF"/>
                </a:solidFill>
              </a:rPr>
              <a:t>ılması</a:t>
            </a:r>
            <a:r>
              <a:rPr lang="de-DE" sz="2400" dirty="0" smtClean="0">
                <a:solidFill>
                  <a:srgbClr val="0000FF"/>
                </a:solidFill>
              </a:rPr>
              <a:t> veya en aza indir</a:t>
            </a:r>
            <a:r>
              <a:rPr lang="tr-TR" sz="2400" dirty="0" smtClean="0">
                <a:solidFill>
                  <a:srgbClr val="0000FF"/>
                </a:solidFill>
              </a:rPr>
              <a:t>ilmesi,</a:t>
            </a:r>
          </a:p>
          <a:p>
            <a:pPr marL="457200" indent="-457200">
              <a:buFont typeface="+mj-lt"/>
              <a:buAutoNum type="arabicPeriod"/>
              <a:defRPr/>
            </a:pPr>
            <a:endParaRPr lang="tr-TR" sz="1000" dirty="0" smtClean="0">
              <a:solidFill>
                <a:schemeClr val="bg1"/>
              </a:solidFill>
            </a:endParaRPr>
          </a:p>
          <a:p>
            <a:pPr marL="457200" indent="-457200">
              <a:buFont typeface="+mj-lt"/>
              <a:buAutoNum type="arabicPeriod"/>
              <a:defRPr/>
            </a:pPr>
            <a:r>
              <a:rPr lang="tr-TR" sz="2400" dirty="0" smtClean="0">
                <a:solidFill>
                  <a:srgbClr val="C00000"/>
                </a:solidFill>
              </a:rPr>
              <a:t>A</a:t>
            </a:r>
            <a:r>
              <a:rPr lang="de-DE" sz="2400" dirty="0" smtClean="0">
                <a:solidFill>
                  <a:srgbClr val="C00000"/>
                </a:solidFill>
              </a:rPr>
              <a:t>lınan her türlü önleme rağmen meydana gelebilecek kazalarda ilk yardım konusunda gerekli ilk müdahele için bir alt yapının oluşturulması,</a:t>
            </a:r>
            <a:endParaRPr lang="tr-TR" sz="2400" dirty="0" smtClean="0">
              <a:solidFill>
                <a:srgbClr val="C00000"/>
              </a:solidFill>
            </a:endParaRPr>
          </a:p>
          <a:p>
            <a:pPr marL="457200" indent="-457200">
              <a:buFont typeface="+mj-lt"/>
              <a:buAutoNum type="arabicPeriod"/>
              <a:defRPr/>
            </a:pPr>
            <a:endParaRPr lang="tr-TR" sz="1000" dirty="0" smtClean="0">
              <a:solidFill>
                <a:schemeClr val="bg1"/>
              </a:solidFill>
            </a:endParaRPr>
          </a:p>
          <a:p>
            <a:pPr marL="457200" indent="-457200">
              <a:buFont typeface="+mj-lt"/>
              <a:buAutoNum type="arabicPeriod"/>
              <a:defRPr/>
            </a:pPr>
            <a:r>
              <a:rPr lang="tr-TR" sz="2400" dirty="0" smtClean="0">
                <a:solidFill>
                  <a:srgbClr val="006600"/>
                </a:solidFill>
              </a:rPr>
              <a:t>İ</a:t>
            </a:r>
            <a:r>
              <a:rPr lang="de-DE" sz="2400" dirty="0" smtClean="0">
                <a:solidFill>
                  <a:srgbClr val="006600"/>
                </a:solidFill>
              </a:rPr>
              <a:t>dare</a:t>
            </a:r>
            <a:r>
              <a:rPr lang="tr-TR" sz="2400" dirty="0" smtClean="0">
                <a:solidFill>
                  <a:srgbClr val="006600"/>
                </a:solidFill>
              </a:rPr>
              <a:t>ci</a:t>
            </a:r>
            <a:r>
              <a:rPr lang="de-DE" sz="2400" dirty="0" smtClean="0">
                <a:solidFill>
                  <a:srgbClr val="006600"/>
                </a:solidFill>
              </a:rPr>
              <a:t>, öğretmen ve küçük yaştan itibaren çocuklarda sağlık ve güvenlik bilincinin geliştirilmesi</a:t>
            </a:r>
            <a:r>
              <a:rPr lang="tr-TR" sz="2400" dirty="0" smtClean="0">
                <a:solidFill>
                  <a:srgbClr val="006600"/>
                </a:solidFill>
              </a:rPr>
              <a:t>, gerekmektedir.</a:t>
            </a:r>
          </a:p>
          <a:p>
            <a:pPr marL="457200" indent="-457200">
              <a:buFont typeface="+mj-lt"/>
              <a:buAutoNum type="arabicPeriod"/>
              <a:defRPr/>
            </a:pPr>
            <a:endParaRPr lang="tr-TR" sz="2400" dirty="0" smtClean="0">
              <a:solidFill>
                <a:schemeClr val="bg1"/>
              </a:solidFill>
            </a:endParaRPr>
          </a:p>
          <a:p>
            <a:pPr algn="ctr">
              <a:defRPr/>
            </a:pPr>
            <a:endParaRPr lang="tr-TR" sz="2400" dirty="0" smtClean="0">
              <a:solidFill>
                <a:srgbClr val="013A81"/>
              </a:solidFill>
            </a:endParaRPr>
          </a:p>
        </p:txBody>
      </p:sp>
      <p:sp>
        <p:nvSpPr>
          <p:cNvPr id="40963"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defRPr/>
            </a:pPr>
            <a:r>
              <a:rPr lang="tr-TR" sz="2400" dirty="0" smtClean="0">
                <a:solidFill>
                  <a:schemeClr val="bg1"/>
                </a:solidFill>
              </a:rPr>
              <a:t>         </a:t>
            </a:r>
          </a:p>
          <a:p>
            <a:pPr marL="457200" indent="-457200">
              <a:spcBef>
                <a:spcPts val="1200"/>
              </a:spcBef>
              <a:spcAft>
                <a:spcPts val="600"/>
              </a:spcAft>
              <a:defRPr/>
            </a:pPr>
            <a:r>
              <a:rPr lang="tr-TR" sz="2400" dirty="0" smtClean="0">
                <a:solidFill>
                  <a:schemeClr val="bg1"/>
                </a:solidFill>
              </a:rPr>
              <a:t>            Yukarıda sayılan amaçları gerçekleştirmek üzere </a:t>
            </a:r>
            <a:r>
              <a:rPr lang="de-DE" sz="2400" dirty="0" smtClean="0">
                <a:solidFill>
                  <a:schemeClr val="bg1"/>
                </a:solidFill>
              </a:rPr>
              <a:t>Çalışma </a:t>
            </a:r>
            <a:r>
              <a:rPr lang="de-DE" sz="2400" dirty="0">
                <a:solidFill>
                  <a:schemeClr val="bg1"/>
                </a:solidFill>
              </a:rPr>
              <a:t>ve Sosyal Güvenlik Bakanlığı ile </a:t>
            </a:r>
            <a:r>
              <a:rPr lang="de-DE" sz="2400" dirty="0" smtClean="0">
                <a:solidFill>
                  <a:schemeClr val="bg1"/>
                </a:solidFill>
              </a:rPr>
              <a:t>Mill</a:t>
            </a:r>
            <a:r>
              <a:rPr lang="tr-TR" sz="2400" dirty="0" smtClean="0">
                <a:solidFill>
                  <a:schemeClr val="bg1"/>
                </a:solidFill>
              </a:rPr>
              <a:t>î</a:t>
            </a:r>
            <a:r>
              <a:rPr lang="de-DE" sz="2400" dirty="0" smtClean="0">
                <a:solidFill>
                  <a:schemeClr val="bg1"/>
                </a:solidFill>
              </a:rPr>
              <a:t> </a:t>
            </a:r>
            <a:r>
              <a:rPr lang="de-DE" sz="2400" dirty="0">
                <a:solidFill>
                  <a:schemeClr val="bg1"/>
                </a:solidFill>
              </a:rPr>
              <a:t>Eğitim Bakanlığı arasında </a:t>
            </a:r>
            <a:r>
              <a:rPr lang="tr-TR" sz="2400" b="1" dirty="0" smtClean="0">
                <a:solidFill>
                  <a:srgbClr val="FF0000"/>
                </a:solidFill>
              </a:rPr>
              <a:t>02.Ocak.</a:t>
            </a:r>
            <a:r>
              <a:rPr lang="de-DE" sz="2400" b="1" dirty="0" smtClean="0">
                <a:solidFill>
                  <a:srgbClr val="FF0000"/>
                </a:solidFill>
              </a:rPr>
              <a:t>2009 </a:t>
            </a:r>
            <a:r>
              <a:rPr lang="tr-TR" sz="2400" dirty="0" smtClean="0">
                <a:solidFill>
                  <a:schemeClr val="bg1"/>
                </a:solidFill>
              </a:rPr>
              <a:t>tarihinde </a:t>
            </a:r>
            <a:r>
              <a:rPr lang="tr-TR" sz="2400" dirty="0" smtClean="0">
                <a:solidFill>
                  <a:srgbClr val="FF0000"/>
                </a:solidFill>
              </a:rPr>
              <a:t>2 yıl süreli </a:t>
            </a:r>
            <a:r>
              <a:rPr lang="de-DE" sz="2400" dirty="0" smtClean="0">
                <a:solidFill>
                  <a:srgbClr val="FF0000"/>
                </a:solidFill>
              </a:rPr>
              <a:t> </a:t>
            </a:r>
            <a:r>
              <a:rPr lang="de-DE" sz="2400" dirty="0">
                <a:solidFill>
                  <a:schemeClr val="bg1"/>
                </a:solidFill>
              </a:rPr>
              <a:t>bir </a:t>
            </a:r>
            <a:r>
              <a:rPr lang="de-DE" sz="2400" b="1" dirty="0">
                <a:solidFill>
                  <a:srgbClr val="0000FF"/>
                </a:solidFill>
              </a:rPr>
              <a:t>işbirliği protokolü </a:t>
            </a:r>
            <a:r>
              <a:rPr lang="tr-TR" sz="2400" dirty="0" smtClean="0">
                <a:solidFill>
                  <a:schemeClr val="bg1"/>
                </a:solidFill>
              </a:rPr>
              <a:t>imzalanmıştır.</a:t>
            </a:r>
          </a:p>
          <a:p>
            <a:pPr marL="457200" indent="-457200">
              <a:spcBef>
                <a:spcPts val="1200"/>
              </a:spcBef>
              <a:spcAft>
                <a:spcPts val="600"/>
              </a:spcAft>
              <a:defRPr/>
            </a:pPr>
            <a:endParaRPr lang="tr-TR" sz="2400" dirty="0" smtClean="0">
              <a:solidFill>
                <a:schemeClr val="bg1"/>
              </a:solidFill>
            </a:endParaRPr>
          </a:p>
          <a:p>
            <a:pPr marL="457200" indent="-457200">
              <a:spcBef>
                <a:spcPts val="1200"/>
              </a:spcBef>
              <a:spcAft>
                <a:spcPts val="600"/>
              </a:spcAft>
              <a:defRPr/>
            </a:pPr>
            <a:r>
              <a:rPr lang="tr-TR" sz="2400" dirty="0" smtClean="0">
                <a:solidFill>
                  <a:schemeClr val="bg1"/>
                </a:solidFill>
              </a:rPr>
              <a:t>           Bu süre bitiminde söz konusu protokol geliştirilmek ve yaygınlaştırılmak üzere 2 yıl süre ile uzatılmıştır.</a:t>
            </a:r>
          </a:p>
          <a:p>
            <a:pPr marL="457200" indent="-457200">
              <a:spcBef>
                <a:spcPts val="1200"/>
              </a:spcBef>
              <a:spcAft>
                <a:spcPts val="600"/>
              </a:spcAft>
              <a:defRPr/>
            </a:pPr>
            <a:endParaRPr lang="tr-TR" sz="2400" dirty="0" smtClean="0">
              <a:solidFill>
                <a:schemeClr val="bg1"/>
              </a:solidFill>
            </a:endParaRPr>
          </a:p>
          <a:p>
            <a:pPr marL="457200" indent="-457200">
              <a:spcBef>
                <a:spcPts val="1200"/>
              </a:spcBef>
              <a:spcAft>
                <a:spcPts val="600"/>
              </a:spcAft>
              <a:defRPr/>
            </a:pPr>
            <a:r>
              <a:rPr lang="tr-TR" sz="2400" dirty="0" smtClean="0">
                <a:solidFill>
                  <a:schemeClr val="bg1"/>
                </a:solidFill>
              </a:rPr>
              <a:t>           </a:t>
            </a:r>
            <a:endParaRPr lang="tr-TR" sz="2400" dirty="0">
              <a:solidFill>
                <a:schemeClr val="bg1"/>
              </a:solidFill>
            </a:endParaRPr>
          </a:p>
          <a:p>
            <a:pPr>
              <a:defRPr/>
            </a:pPr>
            <a:endParaRPr lang="tr-TR" sz="2400" dirty="0" smtClean="0">
              <a:solidFill>
                <a:schemeClr val="bg1"/>
              </a:solidFill>
            </a:endParaRPr>
          </a:p>
        </p:txBody>
      </p:sp>
      <p:sp>
        <p:nvSpPr>
          <p:cNvPr id="41987" name="3 Metin kutusu"/>
          <p:cNvSpPr txBox="1">
            <a:spLocks noChangeArrowheads="1"/>
          </p:cNvSpPr>
          <p:nvPr/>
        </p:nvSpPr>
        <p:spPr bwMode="auto">
          <a:xfrm>
            <a:off x="8172450" y="6453188"/>
            <a:ext cx="184150" cy="369887"/>
          </a:xfrm>
          <a:prstGeom prst="rect">
            <a:avLst/>
          </a:prstGeom>
          <a:noFill/>
          <a:ln w="9525">
            <a:noFill/>
            <a:miter lim="800000"/>
            <a:headEnd/>
            <a:tailEnd/>
          </a:ln>
        </p:spPr>
        <p:txBody>
          <a:bodyPr wrap="none">
            <a:spAutoFit/>
          </a:bodyPr>
          <a:lstStyle/>
          <a:p>
            <a:endParaRPr lang="tr-TR">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Metin Yer Tutucusu"/>
          <p:cNvSpPr>
            <a:spLocks noGrp="1"/>
          </p:cNvSpPr>
          <p:nvPr>
            <p:ph type="body" idx="1"/>
          </p:nvPr>
        </p:nvSpPr>
        <p:spPr>
          <a:xfrm>
            <a:off x="76200" y="1143000"/>
            <a:ext cx="8991600" cy="5680075"/>
          </a:xfrm>
        </p:spPr>
        <p:txBody>
          <a:bodyPr/>
          <a:lstStyle/>
          <a:p>
            <a:endParaRPr lang="tr-TR" sz="2400" smtClean="0">
              <a:solidFill>
                <a:schemeClr val="bg1"/>
              </a:solidFill>
            </a:endParaRPr>
          </a:p>
          <a:p>
            <a:r>
              <a:rPr lang="tr-TR" sz="2400" b="1" smtClean="0">
                <a:solidFill>
                  <a:srgbClr val="C00000"/>
                </a:solidFill>
              </a:rPr>
              <a:t>İ</a:t>
            </a:r>
            <a:r>
              <a:rPr lang="de-DE" sz="2400" b="1" smtClean="0">
                <a:solidFill>
                  <a:srgbClr val="C00000"/>
                </a:solidFill>
              </a:rPr>
              <a:t>şbirliği protokolü</a:t>
            </a:r>
            <a:r>
              <a:rPr lang="tr-TR" sz="2400" b="1" smtClean="0">
                <a:solidFill>
                  <a:srgbClr val="C00000"/>
                </a:solidFill>
              </a:rPr>
              <a:t>nün amacı;</a:t>
            </a:r>
            <a:r>
              <a:rPr lang="de-DE" sz="2400" b="1" smtClean="0">
                <a:solidFill>
                  <a:srgbClr val="C00000"/>
                </a:solidFill>
              </a:rPr>
              <a:t> </a:t>
            </a:r>
            <a:r>
              <a:rPr lang="de-DE" sz="2400" smtClean="0">
                <a:solidFill>
                  <a:schemeClr val="bg1"/>
                </a:solidFill>
              </a:rPr>
              <a:t> </a:t>
            </a:r>
            <a:endParaRPr lang="tr-TR" sz="2400" smtClean="0">
              <a:solidFill>
                <a:schemeClr val="bg1"/>
              </a:solidFill>
            </a:endParaRPr>
          </a:p>
          <a:p>
            <a:r>
              <a:rPr lang="tr-TR" sz="2400" smtClean="0">
                <a:solidFill>
                  <a:schemeClr val="bg1"/>
                </a:solidFill>
              </a:rPr>
              <a:t>1-</a:t>
            </a:r>
            <a:r>
              <a:rPr lang="de-DE" sz="2400" smtClean="0">
                <a:solidFill>
                  <a:schemeClr val="bg1"/>
                </a:solidFill>
              </a:rPr>
              <a:t>Mesleki ve teknik öğretim kurumlarındaki okul müdürleri, atölye ve meslek dersi öğretmenleri ile öğrencilerin iş sağlığı ve güvenliği konusunda doğru davranış modellerini öğrenmeleri,</a:t>
            </a:r>
            <a:endParaRPr lang="tr-TR" sz="2400" smtClean="0">
              <a:solidFill>
                <a:schemeClr val="bg1"/>
              </a:solidFill>
            </a:endParaRPr>
          </a:p>
          <a:p>
            <a:endParaRPr lang="tr-TR" sz="2400" smtClean="0">
              <a:solidFill>
                <a:schemeClr val="bg1"/>
              </a:solidFill>
            </a:endParaRPr>
          </a:p>
          <a:p>
            <a:r>
              <a:rPr lang="tr-TR" sz="2400" smtClean="0">
                <a:solidFill>
                  <a:schemeClr val="bg1"/>
                </a:solidFill>
              </a:rPr>
              <a:t>2-</a:t>
            </a:r>
            <a:r>
              <a:rPr lang="de-DE" sz="2400" smtClean="0">
                <a:solidFill>
                  <a:schemeClr val="bg1"/>
                </a:solidFill>
              </a:rPr>
              <a:t>Gençlerin çalışma hayatına ilişkin riskler hakkında bilgilendirilmeleri,</a:t>
            </a:r>
            <a:endParaRPr lang="tr-TR" sz="2400" smtClean="0">
              <a:solidFill>
                <a:schemeClr val="bg1"/>
              </a:solidFill>
            </a:endParaRPr>
          </a:p>
          <a:p>
            <a:endParaRPr lang="tr-TR" sz="2400" smtClean="0">
              <a:solidFill>
                <a:schemeClr val="bg1"/>
              </a:solidFill>
            </a:endParaRPr>
          </a:p>
          <a:p>
            <a:r>
              <a:rPr lang="tr-TR" sz="2400" smtClean="0">
                <a:solidFill>
                  <a:schemeClr val="bg1"/>
                </a:solidFill>
              </a:rPr>
              <a:t>3-</a:t>
            </a:r>
            <a:r>
              <a:rPr lang="de-DE" sz="2400" smtClean="0">
                <a:solidFill>
                  <a:schemeClr val="bg1"/>
                </a:solidFill>
              </a:rPr>
              <a:t>Güvenli çalışma beceri eğitimlerinin verilmesi ve</a:t>
            </a:r>
            <a:endParaRPr lang="tr-TR" sz="2400" smtClean="0">
              <a:solidFill>
                <a:schemeClr val="bg1"/>
              </a:solidFill>
            </a:endParaRPr>
          </a:p>
          <a:p>
            <a:r>
              <a:rPr lang="de-DE" sz="2400" smtClean="0">
                <a:solidFill>
                  <a:schemeClr val="bg1"/>
                </a:solidFill>
              </a:rPr>
              <a:t>Geleceğin çalışanlarında bugünden güvenli yaşam bilincinin oluşturulmasıdır.</a:t>
            </a:r>
            <a:endParaRPr lang="tr-TR" sz="2400" smtClean="0">
              <a:solidFill>
                <a:schemeClr val="bg1"/>
              </a:solidFill>
            </a:endParaRPr>
          </a:p>
          <a:p>
            <a:r>
              <a:rPr lang="de-DE" sz="2400" smtClean="0"/>
              <a:t> </a:t>
            </a:r>
            <a:endParaRPr lang="tr-TR" sz="2400" smtClean="0"/>
          </a:p>
          <a:p>
            <a:pPr algn="ctr"/>
            <a:endParaRPr lang="tr-TR" sz="2400" smtClean="0">
              <a:solidFill>
                <a:srgbClr val="013A81"/>
              </a:solidFill>
            </a:endParaRPr>
          </a:p>
        </p:txBody>
      </p:sp>
      <p:sp>
        <p:nvSpPr>
          <p:cNvPr id="43011" name="3 Metin kutusu"/>
          <p:cNvSpPr txBox="1">
            <a:spLocks noChangeArrowheads="1"/>
          </p:cNvSpPr>
          <p:nvPr/>
        </p:nvSpPr>
        <p:spPr bwMode="auto">
          <a:xfrm>
            <a:off x="8172450" y="6453188"/>
            <a:ext cx="517525" cy="369887"/>
          </a:xfrm>
          <a:prstGeom prst="rect">
            <a:avLst/>
          </a:prstGeom>
          <a:noFill/>
          <a:ln w="9525">
            <a:noFill/>
            <a:miter lim="800000"/>
            <a:headEnd/>
            <a:tailEnd/>
          </a:ln>
        </p:spPr>
        <p:txBody>
          <a:bodyPr wrap="none">
            <a:spAutoFit/>
          </a:bodyPr>
          <a:lstStyle/>
          <a:p>
            <a:r>
              <a:rPr lang="tr-TR">
                <a:solidFill>
                  <a:srgbClr val="FFFFFF"/>
                </a:solidFill>
              </a:rPr>
              <a:t>MT</a:t>
            </a:r>
          </a:p>
        </p:txBody>
      </p:sp>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6400"/>
            </a:gs>
            <a:gs pos="100000">
              <a:srgbClr val="FFC800"/>
            </a:gs>
          </a:gsLst>
          <a:lin ang="0" scaled="1"/>
        </a:gradFill>
        <a:ln>
          <a:noFill/>
        </a:ln>
        <a:effectLst>
          <a:outerShdw dist="35921" dir="2700000" algn="ctr" rotWithShape="0">
            <a:srgbClr val="646464">
              <a:alpha val="50000"/>
            </a:srgb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gradFill rotWithShape="1">
          <a:gsLst>
            <a:gs pos="0">
              <a:srgbClr val="FF6400"/>
            </a:gs>
            <a:gs pos="100000">
              <a:srgbClr val="FFC800"/>
            </a:gs>
          </a:gsLst>
          <a:lin ang="0" scaled="1"/>
        </a:gradFill>
        <a:ln>
          <a:noFill/>
        </a:ln>
        <a:effectLst>
          <a:outerShdw dist="35921" dir="2700000" algn="ctr" rotWithShape="0">
            <a:srgbClr val="646464">
              <a:alpha val="50000"/>
            </a:srgb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기본 디자인">
  <a:themeElements>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기본 디자인">
      <a:majorFont>
        <a:latin typeface="굴림"/>
        <a:ea typeface="굴림"/>
        <a:cs typeface=""/>
      </a:majorFont>
      <a:minorFont>
        <a:latin typeface="굴림"/>
        <a:ea typeface="굴림"/>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2FC4"/>
        </a:solidFill>
        <a:ln>
          <a:noFill/>
        </a:ln>
        <a:effectLst/>
        <a:extLst>
          <a:ext uri="{91240B29-F687-4F45-9708-019B960494DF}">
            <a14:hiddenLine xmlns:a14="http://schemas.microsoft.com/office/drawing/2010/main" xmlns=""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rgbClr val="002FC4"/>
        </a:solidFill>
        <a:ln>
          <a:noFill/>
        </a:ln>
        <a:effectLst/>
        <a:extLst>
          <a:ext uri="{91240B29-F687-4F45-9708-019B960494DF}">
            <a14:hiddenLine xmlns:a14="http://schemas.microsoft.com/office/drawing/2010/main" xmlns=""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A00FF"/>
            </a:gs>
            <a:gs pos="100000">
              <a:srgbClr val="FA00FF">
                <a:gamma/>
                <a:shade val="27451"/>
                <a:invGamma/>
              </a:srgb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gradFill rotWithShape="1">
          <a:gsLst>
            <a:gs pos="0">
              <a:srgbClr val="FA00FF"/>
            </a:gs>
            <a:gs pos="100000">
              <a:srgbClr val="FA00FF">
                <a:gamma/>
                <a:shade val="27451"/>
                <a:invGamma/>
              </a:srgb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db2004117gl">
  <a:themeElements>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sample">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kış">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4_Akış">
      <a:majorFont>
        <a:latin typeface="Arial"/>
        <a:ea typeface=""/>
        <a:cs typeface=""/>
      </a:majorFont>
      <a:minorFont>
        <a:latin typeface="Verdana"/>
        <a:ea typeface=""/>
        <a:cs typeface=""/>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1497</Words>
  <Application>Microsoft Office PowerPoint</Application>
  <PresentationFormat>Ekran Gösterisi (4:3)</PresentationFormat>
  <Paragraphs>391</Paragraphs>
  <Slides>33</Slides>
  <Notes>3</Notes>
  <HiddenSlides>0</HiddenSlides>
  <MMClips>0</MMClips>
  <ScaleCrop>false</ScaleCrop>
  <HeadingPairs>
    <vt:vector size="8" baseType="variant">
      <vt:variant>
        <vt:lpstr>Kullanılan Yazı Tipleri</vt:lpstr>
      </vt:variant>
      <vt:variant>
        <vt:i4>13</vt:i4>
      </vt:variant>
      <vt:variant>
        <vt:lpstr>Tema</vt:lpstr>
      </vt:variant>
      <vt:variant>
        <vt:i4>6</vt:i4>
      </vt:variant>
      <vt:variant>
        <vt:lpstr>Katıştırılmış OLE Hizmet Programları</vt:lpstr>
      </vt:variant>
      <vt:variant>
        <vt:i4>2</vt:i4>
      </vt:variant>
      <vt:variant>
        <vt:lpstr>Slayt Başlıkları</vt:lpstr>
      </vt:variant>
      <vt:variant>
        <vt:i4>33</vt:i4>
      </vt:variant>
    </vt:vector>
  </HeadingPairs>
  <TitlesOfParts>
    <vt:vector size="54" baseType="lpstr">
      <vt:lpstr>Arial</vt:lpstr>
      <vt:lpstr>Calibri</vt:lpstr>
      <vt:lpstr>굴림</vt:lpstr>
      <vt:lpstr>Verdana</vt:lpstr>
      <vt:lpstr>Wingdings</vt:lpstr>
      <vt:lpstr>Wingdings 2</vt:lpstr>
      <vt:lpstr>Constantia</vt:lpstr>
      <vt:lpstr>Times New Roman</vt:lpstr>
      <vt:lpstr>Comic Sans MS</vt:lpstr>
      <vt:lpstr>MS Reference Sans Serif</vt:lpstr>
      <vt:lpstr>AvantGarde Bk BT</vt:lpstr>
      <vt:lpstr>Arial Tur</vt:lpstr>
      <vt:lpstr>Berlin Sans FB</vt:lpstr>
      <vt:lpstr>2_Office Theme</vt:lpstr>
      <vt:lpstr>3_기본 디자인</vt:lpstr>
      <vt:lpstr>5_기본 디자인</vt:lpstr>
      <vt:lpstr>6_기본 디자인</vt:lpstr>
      <vt:lpstr>cdb2004117gl</vt:lpstr>
      <vt:lpstr>4_Akış</vt:lpstr>
      <vt:lpstr>Slayt</vt:lpstr>
      <vt:lpstr>Image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SORUMLULUKLARIMIZ… </vt:lpstr>
      <vt:lpstr>Güvenlik Kültürünün oluşturulabilmesi için;</vt:lpstr>
      <vt:lpstr>Slayt 29</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c:creator>
  <cp:lastModifiedBy>ocan</cp:lastModifiedBy>
  <cp:revision>256</cp:revision>
  <dcterms:created xsi:type="dcterms:W3CDTF">2006-08-16T00:00:00Z</dcterms:created>
  <dcterms:modified xsi:type="dcterms:W3CDTF">2015-12-02T09:04:20Z</dcterms:modified>
</cp:coreProperties>
</file>