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61" r:id="rId2"/>
    <p:sldId id="262" r:id="rId3"/>
    <p:sldId id="256" r:id="rId4"/>
    <p:sldId id="257" r:id="rId5"/>
    <p:sldId id="258" r:id="rId6"/>
    <p:sldId id="259"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23.08.2017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23.08.2017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23.08.2017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23.08.2017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23.08.2017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23.08.2017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23.08.2017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23.08.2017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23.08.2017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23.08.2017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23.08.2017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23.08.2017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mailto:magirman@meb.gov.tr"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6186309"/>
          </a:xfrm>
          <a:prstGeom prst="rect">
            <a:avLst/>
          </a:prstGeom>
          <a:noFill/>
        </p:spPr>
        <p:txBody>
          <a:bodyPr wrap="square" rtlCol="0">
            <a:spAutoFit/>
          </a:bodyPr>
          <a:lstStyle/>
          <a:p>
            <a:pPr algn="just"/>
            <a:r>
              <a:rPr lang="tr-TR" sz="2200" b="1" u="sng" dirty="0" smtClean="0"/>
              <a:t>MÜFREDAT NEDEN YENİLENDİ?</a:t>
            </a:r>
            <a:endParaRPr lang="tr-TR" sz="2200" dirty="0" smtClean="0"/>
          </a:p>
          <a:p>
            <a:pPr algn="just"/>
            <a:r>
              <a:rPr lang="tr-TR" sz="2200" dirty="0" smtClean="0"/>
              <a:t>         Dünya ve ülkemizde yaşanan sosyokültürel, bilimsel ve teknolojik gelişmeler öğrencilerin gelecekte toplumun üretken üyeleri olarak sahip olmaları gereken vasıf örgüsünü ve nitelik dokusunu da değiştirmiştir. İçerisinde bulunduğumuz çağda, öğrencilerin sahip olmaları gereken temel bilgi, beceri ve değerlerin yanı sıra bunları edinme sürecindeki </a:t>
            </a:r>
            <a:r>
              <a:rPr lang="tr-TR" sz="2200" dirty="0" err="1" smtClean="0"/>
              <a:t>farkındalıkları</a:t>
            </a:r>
            <a:r>
              <a:rPr lang="tr-TR" sz="2200" dirty="0" smtClean="0"/>
              <a:t> da önem arz etmektedir. Ayrıca kazanılmış olan özelliklerin hayatın farklı alanlarında kullanılabilmesi için iyi bir donanıma ve altyapıya sahip olmasında bir gereklilik olarak karşımıza çıkmaktadır. Yenileme çalışmalarının başlamasında kalkınma planları, 64. ve 65. hükümetlerin eylem planları, uluslararası ölçekte gerçekleştirilen sınavların sonuçları, farklı ulusal ve uluslararası kurum ve kuruluşlar tarafından hazırlanan raporlar ile gerçekleştirilen bilimsel araştırmalar etkili olmuştur. Sonuç olarak mevcut öğretim programları( müfredat); öğrenme öğretme teori ve yaklaşıklarındaki yenilik ve gelişmeler doğrultusunda çağın gerekliliklerini, ferdin ve toplumun değişen ihtiyaçlarını karşılayacak şekilde yenilenmiştir.</a:t>
            </a:r>
          </a:p>
          <a:p>
            <a:endParaRPr lang="tr-TR" sz="2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5262979"/>
          </a:xfrm>
          <a:prstGeom prst="rect">
            <a:avLst/>
          </a:prstGeom>
          <a:noFill/>
        </p:spPr>
        <p:txBody>
          <a:bodyPr wrap="square" rtlCol="0">
            <a:spAutoFit/>
          </a:bodyPr>
          <a:lstStyle/>
          <a:p>
            <a:r>
              <a:rPr lang="tr-TR" sz="2400" b="1" dirty="0" smtClean="0"/>
              <a:t>5)</a:t>
            </a:r>
            <a:r>
              <a:rPr lang="tr-TR" sz="2400" dirty="0" smtClean="0"/>
              <a:t> Müfredatların yenilen çalışmaları sırasında değerlerin öğrencilere aktarılmasında izlenen yöntemlere ve bu aktarım etkinliğinin nasıl aktarıldığına ilişkin kaynak taraması yapılmıştır. Bu amaçla birçok ülkenin (Kanada, Avustralya, Hindistan, Yeni  Zelanda,Amerika , Tayland,İngiltere, Malezya vb.) müfredatları Avrupa  Birliği ve UNESCO tarafından hazırlanan broşür ve yayınlar yurt içinde ve dışında yayınlanmış eğitimle ilgili akademik makaleler incelemiştir.Müfredatların giriş bölümüne‘’</a:t>
            </a:r>
            <a:r>
              <a:rPr lang="tr-TR" sz="2400" b="1" dirty="0" smtClean="0"/>
              <a:t>Değerler(</a:t>
            </a:r>
            <a:r>
              <a:rPr lang="tr-TR" sz="2400" b="1" dirty="0" err="1" smtClean="0"/>
              <a:t>ler</a:t>
            </a:r>
            <a:r>
              <a:rPr lang="tr-TR" sz="2400" b="1" dirty="0" smtClean="0"/>
              <a:t>) Eğitimi’’ </a:t>
            </a:r>
            <a:r>
              <a:rPr lang="tr-TR" sz="2400" dirty="0" smtClean="0"/>
              <a:t>başlığı altında bir bölüm eklenerek değerlerin müfredatlarda yer alma nedenleri nasıl yer aldığı,öğrenme öğretme sürecinde öğrencilere nasıl aktarılabileceği, değerler verilirken hangi öğretim yöntem ve teknolojilerinin kullanılmasının gerektiğine ilişkin açılamalara yer verilmiştir.</a:t>
            </a:r>
            <a:endParaRPr lang="tr-T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5632311"/>
          </a:xfrm>
          <a:prstGeom prst="rect">
            <a:avLst/>
          </a:prstGeom>
          <a:noFill/>
        </p:spPr>
        <p:txBody>
          <a:bodyPr wrap="square" rtlCol="0">
            <a:spAutoFit/>
          </a:bodyPr>
          <a:lstStyle/>
          <a:p>
            <a:r>
              <a:rPr lang="tr-TR" sz="2400" b="1" dirty="0" smtClean="0"/>
              <a:t>6)</a:t>
            </a:r>
            <a:r>
              <a:rPr lang="tr-TR" sz="2400" dirty="0" smtClean="0"/>
              <a:t> Dersin bağlam ve kazanımlarından konu anlatımında ve akışından kopuk olarak verilen değerler anlamlı ve kalıcı olmamaktadır. Bu sebeple değerlerin ilgili dersin doğası ve müfredat kazanımları ile tutarlı olmasına ve bütünlük  oluşturulmasına dikkat edilmiş. aleni ve/veya örtük (</a:t>
            </a:r>
            <a:r>
              <a:rPr lang="tr-TR" sz="2400" dirty="0" err="1" smtClean="0"/>
              <a:t>zimni</a:t>
            </a:r>
            <a:r>
              <a:rPr lang="tr-TR" sz="2400" dirty="0" smtClean="0"/>
              <a:t>) olarak müfredat kazanımlarına ve kazanım açıklamalarına yedirilmiştir.</a:t>
            </a:r>
          </a:p>
          <a:p>
            <a:r>
              <a:rPr lang="tr-TR" sz="2400" b="1" dirty="0" smtClean="0"/>
              <a:t>7)</a:t>
            </a:r>
            <a:r>
              <a:rPr lang="tr-TR" sz="2400" dirty="0" smtClean="0"/>
              <a:t> Müfredatlar yenilerinken farklı kültür ve medeniyet havzaları arasında denge kurulmaya çalışılmıştır.Bilimin ve bilimsen düşünenin ortaya çıkışı ve gelişmesinin b farklı kültürlerden bilim insanları ve düşüncelerin katkıları ile gerçekleştiği, bilimin ve bilimsel düşünmenin evrensel bir olgu olduğu gerçeğinden harekele farklı havzalardan bilim insanlarının, düşünürlerin ve bunların çalışmalarının tanıtılmasına ilişkin kazanım ve/veya açıklamalara yer verilmiştir.</a:t>
            </a:r>
            <a:endParaRPr lang="tr-T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5632311"/>
          </a:xfrm>
          <a:prstGeom prst="rect">
            <a:avLst/>
          </a:prstGeom>
          <a:noFill/>
        </p:spPr>
        <p:txBody>
          <a:bodyPr wrap="square" rtlCol="0">
            <a:spAutoFit/>
          </a:bodyPr>
          <a:lstStyle/>
          <a:p>
            <a:r>
              <a:rPr lang="tr-TR" sz="2400" b="1" dirty="0" smtClean="0"/>
              <a:t>8)</a:t>
            </a:r>
            <a:r>
              <a:rPr lang="tr-TR" sz="2400" dirty="0" smtClean="0"/>
              <a:t> Yenilenen müfredatlarda sadeleşme ve içerik yoğunluğunun azaltılması ön planda tutulmuştur. Bu amaç doğrultusunda:</a:t>
            </a:r>
          </a:p>
          <a:p>
            <a:r>
              <a:rPr lang="tr-TR" sz="2400" b="1" dirty="0" smtClean="0"/>
              <a:t>-</a:t>
            </a:r>
            <a:r>
              <a:rPr lang="tr-TR" sz="2400" dirty="0" smtClean="0"/>
              <a:t> Kazınım açıklamalarına getirilen konu sınırlamaları</a:t>
            </a:r>
          </a:p>
          <a:p>
            <a:r>
              <a:rPr lang="tr-TR" sz="2400" b="1" dirty="0" smtClean="0"/>
              <a:t>-</a:t>
            </a:r>
            <a:r>
              <a:rPr lang="tr-TR" sz="2400" dirty="0" smtClean="0"/>
              <a:t>  Güncelliğini yitiren konuların çıkarılması veya yeni bulgulara göre düzenlenmesi.</a:t>
            </a:r>
          </a:p>
          <a:p>
            <a:r>
              <a:rPr lang="tr-TR" sz="2400" b="1" dirty="0" smtClean="0"/>
              <a:t>- </a:t>
            </a:r>
            <a:r>
              <a:rPr lang="tr-TR" sz="2400" dirty="0" smtClean="0"/>
              <a:t>İçerik bakımından farklı ünite konu başlıkları altında ve/veya sınıf düzeylerinde tekrar eden ve </a:t>
            </a:r>
            <a:r>
              <a:rPr lang="tr-TR" sz="2400" dirty="0" err="1" smtClean="0"/>
              <a:t>binişikliğe</a:t>
            </a:r>
            <a:r>
              <a:rPr lang="tr-TR" sz="2400" dirty="0" smtClean="0"/>
              <a:t> neden olan kazanımların çıkarılması.</a:t>
            </a:r>
          </a:p>
          <a:p>
            <a:r>
              <a:rPr lang="tr-TR" sz="2400" b="1" dirty="0" smtClean="0"/>
              <a:t>- </a:t>
            </a:r>
            <a:r>
              <a:rPr lang="tr-TR" sz="2400" dirty="0" smtClean="0"/>
              <a:t>Öğrenci seviyesinin üstünde olan, üst öğretim kurumlarında öğrencilerin ilgi duydukları meslek alanı ile </a:t>
            </a:r>
            <a:r>
              <a:rPr lang="tr-TR" sz="2400" dirty="0" err="1" smtClean="0"/>
              <a:t>ilgiliolarak</a:t>
            </a:r>
            <a:r>
              <a:rPr lang="tr-TR" sz="2400" dirty="0" smtClean="0"/>
              <a:t> öğrenebilecekleri içeriklere ilişkin ünite,konu ve/veya kazanımların çıkarılması.</a:t>
            </a:r>
          </a:p>
          <a:p>
            <a:r>
              <a:rPr lang="tr-TR" sz="2400" b="1" dirty="0" smtClean="0"/>
              <a:t>- </a:t>
            </a:r>
            <a:r>
              <a:rPr lang="tr-TR" sz="2400" dirty="0" smtClean="0"/>
              <a:t>Farklı ünite başlıkları </a:t>
            </a:r>
            <a:r>
              <a:rPr lang="tr-TR" sz="2400" dirty="0" err="1" smtClean="0"/>
              <a:t>altındaveya</a:t>
            </a:r>
            <a:r>
              <a:rPr lang="tr-TR" sz="2400" dirty="0" smtClean="0"/>
              <a:t> sınıf düzeylerinde parçalanmış şekilde kalmış birbirleriyle ilişkili kazanımların  konu bütünlüğünün sağlaması amacıyla ilgili</a:t>
            </a:r>
            <a:endParaRPr lang="tr-T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5262979"/>
          </a:xfrm>
          <a:prstGeom prst="rect">
            <a:avLst/>
          </a:prstGeom>
          <a:noFill/>
        </p:spPr>
        <p:txBody>
          <a:bodyPr wrap="square" rtlCol="0">
            <a:spAutoFit/>
          </a:bodyPr>
          <a:lstStyle/>
          <a:p>
            <a:r>
              <a:rPr lang="tr-TR" sz="2400" dirty="0" smtClean="0"/>
              <a:t>oldukları ünite konu veya sınıf düzeylerine kaydırılması suretiyle içerik yoğunluğu azaltılmıştır. </a:t>
            </a:r>
          </a:p>
          <a:p>
            <a:r>
              <a:rPr lang="tr-TR" sz="2400" dirty="0" smtClean="0"/>
              <a:t> </a:t>
            </a:r>
          </a:p>
          <a:p>
            <a:r>
              <a:rPr lang="tr-TR" sz="2400" b="1" dirty="0" smtClean="0"/>
              <a:t>9)</a:t>
            </a:r>
            <a:r>
              <a:rPr lang="tr-TR" sz="2400" dirty="0" smtClean="0"/>
              <a:t> Yenilenen Müfredatlarda; </a:t>
            </a:r>
          </a:p>
          <a:p>
            <a:r>
              <a:rPr lang="tr-TR" sz="2400" b="1" dirty="0" smtClean="0"/>
              <a:t> -</a:t>
            </a:r>
            <a:r>
              <a:rPr lang="tr-TR" sz="2400" dirty="0" smtClean="0"/>
              <a:t> Üst bilişsel becerilerin kullanılmasını gerektiren, </a:t>
            </a:r>
          </a:p>
          <a:p>
            <a:r>
              <a:rPr lang="tr-TR" sz="2400" b="1" dirty="0" smtClean="0"/>
              <a:t>-</a:t>
            </a:r>
            <a:r>
              <a:rPr lang="tr-TR" sz="2400" dirty="0" smtClean="0"/>
              <a:t> öğrenmenin anlamlı olabilmesi için soyut olay olgu ve kavramların mümkün olduğunca günlük hayatla ilişkilendirilmesine imkan sağlayan, </a:t>
            </a:r>
          </a:p>
          <a:p>
            <a:r>
              <a:rPr lang="tr-TR" sz="2400" b="1" dirty="0" smtClean="0"/>
              <a:t>-</a:t>
            </a:r>
            <a:r>
              <a:rPr lang="tr-TR" sz="2400" dirty="0" smtClean="0"/>
              <a:t> öğrenmenin kalıcı olabilmesi olabildiğince uygulamaya yönlendiren,  </a:t>
            </a:r>
          </a:p>
          <a:p>
            <a:r>
              <a:rPr lang="tr-TR" sz="2400" b="1" dirty="0" smtClean="0"/>
              <a:t>-</a:t>
            </a:r>
            <a:r>
              <a:rPr lang="tr-TR" sz="2400" dirty="0" smtClean="0"/>
              <a:t> öğrencilerin önceki bilgilerle ve diğer disiplin alanlarıyla ilişkilendirilmesine hizmet eden, </a:t>
            </a:r>
          </a:p>
          <a:p>
            <a:r>
              <a:rPr lang="tr-TR" sz="2400" b="1" dirty="0" smtClean="0"/>
              <a:t>-</a:t>
            </a:r>
            <a:r>
              <a:rPr lang="tr-TR" sz="2400" dirty="0" smtClean="0"/>
              <a:t> öğrencilerinin bilgi ve iletişim teknolojilerini kullanmalarını teşvik eden ve/veya kazanım açıklamalarına yer verilmiştir.</a:t>
            </a:r>
            <a:endParaRPr lang="tr-T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5262979"/>
          </a:xfrm>
          <a:prstGeom prst="rect">
            <a:avLst/>
          </a:prstGeom>
          <a:noFill/>
        </p:spPr>
        <p:txBody>
          <a:bodyPr wrap="square" rtlCol="0">
            <a:spAutoFit/>
          </a:bodyPr>
          <a:lstStyle/>
          <a:p>
            <a:r>
              <a:rPr lang="tr-TR" sz="2400" b="1" dirty="0" smtClean="0"/>
              <a:t>10)</a:t>
            </a:r>
            <a:r>
              <a:rPr lang="tr-TR" sz="2400" dirty="0" smtClean="0"/>
              <a:t> Farklı disiplin alanlarında tekrar eden ünite konu veya kazanımlar daha fazla ilişkili olduğu disiplin alanına alınmış gerekli yerlerde diğer disiplin alanlarına atıflarda bulunulmuştur.</a:t>
            </a:r>
          </a:p>
          <a:p>
            <a:r>
              <a:rPr lang="tr-TR" sz="2400" b="1" dirty="0" smtClean="0"/>
              <a:t>11)</a:t>
            </a:r>
            <a:r>
              <a:rPr lang="tr-TR" sz="2400" dirty="0" smtClean="0"/>
              <a:t> İçerik olarak ilişkili olan ancak farklı ünite veya konu başlıkları altında bulunan konulara ait kazanımlar konu bütünlüğünün sağlanması ve öğrenmenin kolaylaştırılması açısından bir araya getirilmiştir.</a:t>
            </a:r>
          </a:p>
          <a:p>
            <a:r>
              <a:rPr lang="tr-TR" sz="2400" b="1" dirty="0" smtClean="0"/>
              <a:t>12)</a:t>
            </a:r>
            <a:r>
              <a:rPr lang="tr-TR" sz="2400" dirty="0" smtClean="0"/>
              <a:t> Anlamlı ve kalıcı öğrenme öğrenilen bilgilerin günlük hayatta karşılığını bulması edinilen bilgi ve becerilerin uygulama yapılarak pekiştirilmesi önemlidir. Bu bakımdan öğrencilerin yaş düzeyleri itibarıyla günlük hayatla ilişkilendirilecekleri veya ilgi duydukları meslek alanında uzmanlaşmakta ihtiyaç duyacakları uygulamalar yapılası önemsenmiştir.</a:t>
            </a:r>
            <a:endParaRPr lang="tr-T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4893647"/>
          </a:xfrm>
          <a:prstGeom prst="rect">
            <a:avLst/>
          </a:prstGeom>
          <a:noFill/>
        </p:spPr>
        <p:txBody>
          <a:bodyPr wrap="square" rtlCol="0">
            <a:spAutoFit/>
          </a:bodyPr>
          <a:lstStyle/>
          <a:p>
            <a:r>
              <a:rPr lang="tr-TR" sz="2400" b="1" dirty="0" smtClean="0"/>
              <a:t>13)</a:t>
            </a:r>
            <a:r>
              <a:rPr lang="tr-TR" sz="2400" dirty="0" smtClean="0"/>
              <a:t> Müfredat uygulanırken bireysel farklılıkların  bütün öğrenciler için olduğu kadar özel gereksinimli öğrencileri için de üzerinde hassasiyetle durulması gereken konulardan biri olduğu vurgulanmıştır. Bu nedenle müfredatlar uygulanırken özel gereksinimi olan öğrencileri için gereken esnekliğin gösterilmesi; Öğrencilerin ilgi istek ve ihtiyaçları doğrultusunda etkinlikler hazırlanması ve planlanması öngörülmüştür.</a:t>
            </a:r>
          </a:p>
          <a:p>
            <a:r>
              <a:rPr lang="tr-TR" sz="2400" b="1" dirty="0" smtClean="0"/>
              <a:t>14)</a:t>
            </a:r>
            <a:r>
              <a:rPr lang="tr-TR" sz="2400" dirty="0" smtClean="0"/>
              <a:t> Her türlü farklılığı ve hassasiyeti kapsayıcı ve koruyucu olmaya özen gösterilmiştir. Bu sebeple müfredat uygulanırken farklılıkları olan öğrenciler için gereken esnekliğin gösterilmesi, öğrencilerin sosyoekonomik, kültürel, bireysel, düşünsel vb.. farklılıkları talep ve beklentileri doğrultusunda etkinlikler hazırlanması ve planlanması öngörülmüştür.</a:t>
            </a:r>
            <a:endParaRPr lang="tr-T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6740307"/>
          </a:xfrm>
          <a:prstGeom prst="rect">
            <a:avLst/>
          </a:prstGeom>
          <a:noFill/>
        </p:spPr>
        <p:txBody>
          <a:bodyPr wrap="square" rtlCol="0">
            <a:spAutoFit/>
          </a:bodyPr>
          <a:lstStyle/>
          <a:p>
            <a:pPr lvl="0"/>
            <a:r>
              <a:rPr lang="tr-TR" sz="2400" dirty="0" smtClean="0"/>
              <a:t>Farklı ülkelerin son yıllarda benzer gerekçelerle yenilenip güncellenen müfredatları incelenmiştir.</a:t>
            </a:r>
          </a:p>
          <a:p>
            <a:pPr lvl="0"/>
            <a:r>
              <a:rPr lang="tr-TR" sz="2400" dirty="0" smtClean="0"/>
              <a:t>Eğitim öğretim ve müfredatlar üzerine son dönemlerde yurt içinde ve yurt  </a:t>
            </a:r>
            <a:r>
              <a:rPr lang="tr-TR" sz="2400" dirty="0" err="1" smtClean="0"/>
              <a:t>dışındayapılan</a:t>
            </a:r>
            <a:r>
              <a:rPr lang="tr-TR" sz="2400" dirty="0" smtClean="0"/>
              <a:t> akademik çalışmalar taranmıştır.</a:t>
            </a:r>
          </a:p>
          <a:p>
            <a:pPr lvl="0"/>
            <a:r>
              <a:rPr lang="tr-TR" sz="2400" dirty="0" smtClean="0"/>
              <a:t> Anayasa ve ilgili mevzuat kalkınma planları Hükümet Programları kararları Siyasi partilerin programları sivil toplum kuruluşları ve sivil araştırma kurumları tarafından hazırlanan raporlar vb. </a:t>
            </a:r>
            <a:r>
              <a:rPr lang="tr-TR" sz="2400" dirty="0" err="1" smtClean="0"/>
              <a:t>dökümanlar</a:t>
            </a:r>
            <a:r>
              <a:rPr lang="tr-TR" sz="2400" dirty="0" smtClean="0"/>
              <a:t> analiz edilmiştir.</a:t>
            </a:r>
          </a:p>
          <a:p>
            <a:pPr lvl="0"/>
            <a:r>
              <a:rPr lang="tr-TR" sz="2400" dirty="0" smtClean="0"/>
              <a:t>Milli Eğitim Bakanlıkları Genel Müdürlüklerince geliştirilen anketler aracılığıyla öğretmen ve yöneticilerin müfredatlar ve haftalık ders çizelgelerine yönelik görüşleri belirlenmiştir.</a:t>
            </a:r>
          </a:p>
          <a:p>
            <a:pPr lvl="0"/>
            <a:r>
              <a:rPr lang="tr-TR" sz="2400" dirty="0" smtClean="0"/>
              <a:t>İllerden her bir branş bazında müfredatlarda dahil il zümre raporları istenilmiştir.</a:t>
            </a:r>
          </a:p>
          <a:p>
            <a:pPr lvl="0"/>
            <a:r>
              <a:rPr lang="tr-TR" sz="2400" dirty="0" smtClean="0"/>
              <a:t>Branşlara yönelik açık soruları oluşan ve elektronik ortamda erişime açılan bir anket yoluyla veriler toplanmıştır.</a:t>
            </a:r>
          </a:p>
          <a:p>
            <a:pPr lvl="0"/>
            <a:r>
              <a:rPr lang="tr-TR" sz="2400" dirty="0" smtClean="0"/>
              <a:t>Üniversitelerimizden branşlar esasında müfredatlara yönelik rapor hazırlamaları ve bunları bakanlığımıza iletmeleri istenmiştir.</a:t>
            </a:r>
            <a:endParaRPr lang="tr-T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5940088"/>
          </a:xfrm>
          <a:prstGeom prst="rect">
            <a:avLst/>
          </a:prstGeom>
          <a:noFill/>
        </p:spPr>
        <p:txBody>
          <a:bodyPr wrap="square" rtlCol="0">
            <a:spAutoFit/>
          </a:bodyPr>
          <a:lstStyle/>
          <a:p>
            <a:r>
              <a:rPr lang="tr-TR" sz="2000" dirty="0" smtClean="0"/>
              <a:t>Mezkür çalışmalar kapsamında elde edilen veriler değerlendirilerek çizilen yol haritası istikametinde öğretim programlarını geliştirmek üzere aşağıdaki çalışmalar gerçekleştirilmiştir.</a:t>
            </a:r>
          </a:p>
          <a:p>
            <a:pPr lvl="0"/>
            <a:r>
              <a:rPr lang="tr-TR" sz="2000" dirty="0" err="1" smtClean="0"/>
              <a:t>Türkiyenin</a:t>
            </a:r>
            <a:r>
              <a:rPr lang="tr-TR" sz="2000" dirty="0" smtClean="0"/>
              <a:t> farklı illerinden ve farklı okul türlerinde görev yapan öğretmenlerle çeşitli üniversitelerde görev yapan akademisyenler müteşekkil çalışma gurupları oluşturulmuştur.Çalışma gurupları arasında </a:t>
            </a:r>
            <a:r>
              <a:rPr lang="tr-TR" sz="2000" dirty="0" err="1" smtClean="0"/>
              <a:t>hef</a:t>
            </a:r>
            <a:r>
              <a:rPr lang="tr-TR" sz="2000" dirty="0" smtClean="0"/>
              <a:t> ve adım birlikteliği sağlamak üzere çalışma </a:t>
            </a:r>
            <a:r>
              <a:rPr lang="tr-TR" sz="2000" dirty="0" err="1" smtClean="0"/>
              <a:t>üsulü</a:t>
            </a:r>
            <a:r>
              <a:rPr lang="tr-TR" sz="2000" dirty="0" smtClean="0"/>
              <a:t> eğitimleri yapılmıştır.Sürecin her aşamasında ders ve sınıf düzeylerinde oluşabilecek çakışmaları önlemek, konular arasında öncelik ve sonralık sıralamasını belirlemek çok önemli  hiyerarşisi kurmak gibi gündemlerle çalışma gurupları farklı illerde bir araya getirilmiştir.</a:t>
            </a:r>
          </a:p>
          <a:p>
            <a:pPr lvl="0"/>
            <a:r>
              <a:rPr lang="tr-TR" sz="2000" dirty="0" smtClean="0"/>
              <a:t>Yapılan tüm çalışmalar eylül ayının sonlarından itibaren Bakanlık bünyesinde MEB  </a:t>
            </a:r>
            <a:r>
              <a:rPr lang="tr-TR" sz="2000" dirty="0" err="1" smtClean="0"/>
              <a:t>Müsteşarınınbaşkanlığında</a:t>
            </a:r>
            <a:r>
              <a:rPr lang="tr-TR" sz="2000" dirty="0" smtClean="0"/>
              <a:t> oluşturulan bir kurulla, haftalık izleme toplantılarında takip edilerek yönlendirilmiştir.Oluşturulan program geliştirme İzleme Kurulunda; Temel Eğitim Genel Müdürü, Ortaöğretim Genel Müdürü,  Din Öğretimi Genel Müdürü , Mesleki ve Teknik Eğitim Genel Müdürü, Hayat Boyu öğrenme Genel Müdürü, Özel Eğitim ve Rehberlik Hizmetleri Genel Müdürü, ile Ölçme </a:t>
            </a:r>
            <a:r>
              <a:rPr lang="tr-TR" sz="2000" dirty="0" err="1" smtClean="0"/>
              <a:t>Değirlendirme</a:t>
            </a:r>
            <a:r>
              <a:rPr lang="tr-TR" sz="2000" dirty="0" smtClean="0"/>
              <a:t> Sınav Hizmetleri Genel Müdürü sürekli olarak yer almıştır. </a:t>
            </a:r>
            <a:endParaRPr lang="tr-TR"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5940088"/>
          </a:xfrm>
          <a:prstGeom prst="rect">
            <a:avLst/>
          </a:prstGeom>
          <a:noFill/>
        </p:spPr>
        <p:txBody>
          <a:bodyPr wrap="square" rtlCol="0">
            <a:spAutoFit/>
          </a:bodyPr>
          <a:lstStyle/>
          <a:p>
            <a:r>
              <a:rPr lang="tr-TR" sz="2000" dirty="0" smtClean="0"/>
              <a:t>Ayrıca diğer birimlerin birim amirleri  de süreç içinde görev alanlarının gerekli kıldığı toplantılarda hazır bulunmuştur.</a:t>
            </a:r>
          </a:p>
          <a:p>
            <a:pPr lvl="0"/>
            <a:r>
              <a:rPr lang="tr-TR" sz="2000" dirty="0" smtClean="0"/>
              <a:t>Temel Eğitim Genel Müdürlüğü, Ortaöğretim Genel Müdürlüğü ve Din Öğretimi Genel Müdürlüğü tarafından taslak müfredatlar, bir buçuk yıl süren yoğun ve kapsamlı bir çalışma sonunda tamamlanmış  ve Kasım 2016’da başlayan bir takvimle  Talim ve Terbiye Kurulu Başkanlığına Teslim </a:t>
            </a:r>
            <a:r>
              <a:rPr lang="tr-TR" sz="2000" dirty="0" err="1" smtClean="0"/>
              <a:t>eidilmiştir</a:t>
            </a:r>
            <a:r>
              <a:rPr lang="tr-TR" sz="2000" dirty="0" smtClean="0"/>
              <a:t>. Talim  v e Terbiye Kurulu </a:t>
            </a:r>
            <a:r>
              <a:rPr lang="tr-TR" sz="2000" dirty="0" err="1" smtClean="0"/>
              <a:t>Başkanyığında</a:t>
            </a:r>
            <a:r>
              <a:rPr lang="tr-TR" sz="2000" dirty="0" smtClean="0"/>
              <a:t> oluşturulan çalışma gurupları tarafından taslak müfredatların ön incelemesi yapılmış, daha sonra “hazırlayan gurup”lar ile  “</a:t>
            </a:r>
            <a:r>
              <a:rPr lang="tr-TR" sz="2000" dirty="0" err="1" smtClean="0"/>
              <a:t>inceyen</a:t>
            </a:r>
            <a:r>
              <a:rPr lang="tr-TR" sz="2000" dirty="0" smtClean="0"/>
              <a:t> gurup “</a:t>
            </a:r>
            <a:r>
              <a:rPr lang="tr-TR" sz="2000" dirty="0" err="1" smtClean="0"/>
              <a:t>larbirlbikte</a:t>
            </a:r>
            <a:r>
              <a:rPr lang="tr-TR" sz="2000" dirty="0" smtClean="0"/>
              <a:t> çalışmaya devam etmişlerdir.</a:t>
            </a:r>
          </a:p>
          <a:p>
            <a:r>
              <a:rPr lang="tr-TR" sz="2000" dirty="0" smtClean="0"/>
              <a:t>Taslak müfredatlar, 13 Ocak 2017 tarihinde Milli Eğitim Bakanımız Sayın İsmet YILMAZ tarafından düzenlenen bir basın toplantısıyla kamuoyunun görüşlerine sunulmuştur.13 Ocak 2017 tarihinde “askıya çıkarılan” taslak müfredatlar, 10 Şubat 2017 tarihine kadar , 27 gün süreyle müfredat.</a:t>
            </a:r>
            <a:r>
              <a:rPr lang="tr-TR" sz="2000" dirty="0" err="1" smtClean="0"/>
              <a:t>meb</a:t>
            </a:r>
            <a:r>
              <a:rPr lang="tr-TR" sz="2000" dirty="0" smtClean="0"/>
              <a:t>.gov.tr adresinde incelemeye ve görüş bildirimine açık tutulmuştur. Bu süre zarfında “müfredat.</a:t>
            </a:r>
            <a:r>
              <a:rPr lang="tr-TR" sz="2000" dirty="0" err="1" smtClean="0"/>
              <a:t>meb</a:t>
            </a:r>
            <a:r>
              <a:rPr lang="tr-TR" sz="2000" dirty="0" smtClean="0"/>
              <a:t>.gov.tr” adresi üzerinden 175.342;TTKB kurumsal e-posta adresi aracılığı ile de 8.850 görüş bildirilmiştir. Ayrıca kurumun </a:t>
            </a:r>
            <a:r>
              <a:rPr lang="tr-TR" sz="2000" dirty="0" err="1" smtClean="0"/>
              <a:t>Facebook</a:t>
            </a:r>
            <a:r>
              <a:rPr lang="tr-TR" sz="2000" dirty="0" smtClean="0"/>
              <a:t> hesabında 91.487 görüntüleme,31.268 </a:t>
            </a:r>
            <a:endParaRPr lang="tr-TR"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4708981"/>
          </a:xfrm>
          <a:prstGeom prst="rect">
            <a:avLst/>
          </a:prstGeom>
          <a:noFill/>
        </p:spPr>
        <p:txBody>
          <a:bodyPr wrap="square" rtlCol="0">
            <a:spAutoFit/>
          </a:bodyPr>
          <a:lstStyle/>
          <a:p>
            <a:pPr lvl="0"/>
            <a:r>
              <a:rPr lang="tr-TR" sz="2000" dirty="0" smtClean="0"/>
              <a:t>etkileşim, </a:t>
            </a:r>
            <a:r>
              <a:rPr lang="tr-TR" sz="2000" dirty="0" err="1" smtClean="0"/>
              <a:t>Twitter</a:t>
            </a:r>
            <a:r>
              <a:rPr lang="tr-TR" sz="2000" dirty="0" smtClean="0"/>
              <a:t> hesabında ise 530 milyon görüntüleme , 19 milyon 100 bin profil ziyareti gerçekleştirilmiştir.</a:t>
            </a:r>
          </a:p>
          <a:p>
            <a:pPr lvl="0"/>
            <a:r>
              <a:rPr lang="tr-TR" sz="2000" dirty="0" smtClean="0"/>
              <a:t>Müfredatların askıda kaldığı 13.01.2017-10.02.2017 tarihleri arasında toplumun her kesiminden kişiler, kurum ve kuruluşlar görüş ve önerilerini iletmiştir.</a:t>
            </a:r>
          </a:p>
          <a:p>
            <a:pPr lvl="0"/>
            <a:r>
              <a:rPr lang="tr-TR" sz="2000" dirty="0" smtClean="0"/>
              <a:t>Akademisyen öğretmenlerden oluşan çalışma guruplarından oluşan çalışma guruplarında görev almış 360 kişinin katılımıyla gerçekleştirilen bir </a:t>
            </a:r>
            <a:r>
              <a:rPr lang="tr-TR" sz="2000" dirty="0" err="1" smtClean="0"/>
              <a:t>çalıştayda</a:t>
            </a:r>
            <a:r>
              <a:rPr lang="tr-TR" sz="2000" dirty="0" smtClean="0"/>
              <a:t> kamuoyundan gelen  geri bildirimler büyük bir hassasiyetle değerlendirilmiştir.</a:t>
            </a:r>
          </a:p>
          <a:p>
            <a:pPr lvl="0"/>
            <a:r>
              <a:rPr lang="tr-TR" sz="2000" dirty="0" smtClean="0"/>
              <a:t>TTKB bünyesindeki komisyonlar </a:t>
            </a:r>
            <a:r>
              <a:rPr lang="tr-TR" sz="2000" dirty="0" err="1" smtClean="0"/>
              <a:t>çalıştaydaki</a:t>
            </a:r>
            <a:r>
              <a:rPr lang="tr-TR" sz="2000" dirty="0" smtClean="0"/>
              <a:t> değerlendirmeleri dikkate alarak düzenlemeleri yapmış ve taslak müfredatları Talim ve Terbiye Kurulu Başkanlığına sunmuştur.</a:t>
            </a:r>
          </a:p>
          <a:p>
            <a:pPr lvl="0"/>
            <a:r>
              <a:rPr lang="tr-TR" sz="2000" dirty="0" smtClean="0"/>
              <a:t>Talim ve Terbiye Kurulu Başkanlığı tarafından onaylanan taslak müfredatlar , Milli Eğitim Bakanlığımıza arz edilmiş  ve 02 Mayıs 2017 tarihinde yenilenen müfredatlar için gerekli onay alınmıştır.</a:t>
            </a:r>
            <a:endParaRPr lang="tr-T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6186309"/>
          </a:xfrm>
          <a:prstGeom prst="rect">
            <a:avLst/>
          </a:prstGeom>
          <a:noFill/>
        </p:spPr>
        <p:txBody>
          <a:bodyPr wrap="square" rtlCol="0">
            <a:spAutoFit/>
          </a:bodyPr>
          <a:lstStyle/>
          <a:p>
            <a:pPr algn="just"/>
            <a:r>
              <a:rPr lang="tr-TR" sz="2200" b="1" u="sng" dirty="0" smtClean="0"/>
              <a:t>MÜFREDAT NASIL YENİLENDİ?</a:t>
            </a:r>
            <a:endParaRPr lang="tr-TR" sz="2200" dirty="0" smtClean="0"/>
          </a:p>
          <a:p>
            <a:pPr algn="just"/>
            <a:r>
              <a:rPr lang="tr-TR" sz="2200" dirty="0" smtClean="0"/>
              <a:t>	Müfredat yenileme sürecinde yapılan çalışmalar</a:t>
            </a:r>
          </a:p>
          <a:p>
            <a:pPr algn="just"/>
            <a:r>
              <a:rPr lang="tr-TR" sz="2200" dirty="0" smtClean="0"/>
              <a:t>-Yenileme çalışmalarına başlamadan önce aşağıda örnekleri sunulan birtakım sorulara cevap aramak üzere hem nitel ve hem de nicel araştırmalar gerçekleştirilmiştir.</a:t>
            </a:r>
          </a:p>
          <a:p>
            <a:pPr algn="just"/>
            <a:r>
              <a:rPr lang="tr-TR" sz="2200" dirty="0" smtClean="0"/>
              <a:t>-Uygulanmakta olan müfredatlarına güçlü ve zayıf yönleri nelerdir.</a:t>
            </a:r>
          </a:p>
          <a:p>
            <a:pPr algn="just"/>
            <a:r>
              <a:rPr lang="tr-TR" sz="2200" dirty="0" smtClean="0"/>
              <a:t>-Mevcut müfredatlar çağın ve toplumun değişen ihtiyaçlarına verebilmekte midir? </a:t>
            </a:r>
          </a:p>
          <a:p>
            <a:pPr algn="just"/>
            <a:r>
              <a:rPr lang="tr-TR" sz="2200" dirty="0" smtClean="0"/>
              <a:t>-İhtiyaçlara cevap veremiyorsa ne gibi eksiklikler taşımaktadır?</a:t>
            </a:r>
          </a:p>
          <a:p>
            <a:pPr algn="just"/>
            <a:r>
              <a:rPr lang="tr-TR" sz="2200" dirty="0" smtClean="0"/>
              <a:t>-Müfredatlar nasıl daha işlevsel ve uygulanabilir hale getirilebilir?</a:t>
            </a:r>
          </a:p>
          <a:p>
            <a:pPr algn="just"/>
            <a:r>
              <a:rPr lang="tr-TR" sz="2200" dirty="0" smtClean="0"/>
              <a:t>-müfredatlar da güncelliğini yitirmiş konu veya uygulamalar nelerdir?</a:t>
            </a:r>
          </a:p>
          <a:p>
            <a:pPr algn="just"/>
            <a:r>
              <a:rPr lang="tr-TR" sz="2200" dirty="0" smtClean="0"/>
              <a:t>-Öğretmen ve öğrencilerin müfredatlara yönelik memnuniyetleri ne düzeydedir.</a:t>
            </a:r>
          </a:p>
          <a:p>
            <a:pPr algn="just"/>
            <a:r>
              <a:rPr lang="tr-TR" sz="2200" dirty="0" smtClean="0"/>
              <a:t>-Bu soruların cevaplarını aramak üzere bakanlık uzmanları, akademiyseler ve aktif olarak görev yapmakta olan öğretmenlerden çalışma grupları oluşturulmuş ve bu gruplarla aşağıda sunulan çalışmalar yapılmıştır.</a:t>
            </a:r>
          </a:p>
          <a:p>
            <a:endParaRPr lang="tr-TR"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5016758"/>
          </a:xfrm>
          <a:prstGeom prst="rect">
            <a:avLst/>
          </a:prstGeom>
          <a:noFill/>
        </p:spPr>
        <p:txBody>
          <a:bodyPr wrap="square" rtlCol="0">
            <a:spAutoFit/>
          </a:bodyPr>
          <a:lstStyle/>
          <a:p>
            <a:r>
              <a:rPr lang="tr-TR" sz="2000" b="1" u="sng" dirty="0" smtClean="0"/>
              <a:t>MÜFREDATLARLA İLİŞKİLİ OLARAK YAPILAN ÇALIŞMALAR NASIL DEVAM EDECEK</a:t>
            </a:r>
            <a:endParaRPr lang="tr-TR" sz="2000" dirty="0" smtClean="0"/>
          </a:p>
          <a:p>
            <a:r>
              <a:rPr lang="tr-TR" sz="2000" dirty="0" smtClean="0"/>
              <a:t>-Bugünden yarına önümüzdeki işler.</a:t>
            </a:r>
          </a:p>
          <a:p>
            <a:r>
              <a:rPr lang="tr-TR" sz="2000" dirty="0" smtClean="0"/>
              <a:t>-Yenilenen müfredatlar ilk olarak 2017- 2018 eğitim öğretim yılında 1, 5 ve 9 sınıflarda uygulamaya konulacaktır.</a:t>
            </a:r>
          </a:p>
          <a:p>
            <a:r>
              <a:rPr lang="tr-TR" sz="2000" dirty="0" smtClean="0"/>
              <a:t>Ocak 2018’e kadar programlarla ilgili olarak sahadaki uygulamalarımız üzerinden izleme ve değerlendirme yapılacaktır.</a:t>
            </a:r>
          </a:p>
          <a:p>
            <a:r>
              <a:rPr lang="tr-TR" sz="2000" dirty="0" smtClean="0"/>
              <a:t>Haziran 2018’e kadar değiştirilen müfredatların eğitim araçları eğitim araçları ve ölçme araçlarını bir taraftan Milli Eğitim Bakanlığı diğer taraftan özel sektör hazırlayıp üretecektir.</a:t>
            </a:r>
          </a:p>
          <a:p>
            <a:r>
              <a:rPr lang="tr-TR" sz="2000" dirty="0" smtClean="0"/>
              <a:t>Eylül ayından itibaren, okullarımızın açılmasıyla birlikte, öğretmenlerimize ve velilerimize programların ayrıntılı olarak tanıtılacağı toplantılar düzenlenecektir.</a:t>
            </a:r>
          </a:p>
          <a:p>
            <a:r>
              <a:rPr lang="tr-TR" sz="2000" dirty="0" smtClean="0"/>
              <a:t>2017- 2018 eğitim öğretim yılı boyunca öğretmenlerimizin kendi branşlarına dair programları incelemeleri ve uygulamaya yönelik dokümanlar üretmeleri için atölyeler yapılacaktır.</a:t>
            </a:r>
            <a:endParaRPr lang="tr-TR"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5632311"/>
          </a:xfrm>
          <a:prstGeom prst="rect">
            <a:avLst/>
          </a:prstGeom>
          <a:noFill/>
        </p:spPr>
        <p:txBody>
          <a:bodyPr wrap="square" rtlCol="0">
            <a:spAutoFit/>
          </a:bodyPr>
          <a:lstStyle/>
          <a:p>
            <a:r>
              <a:rPr lang="tr-TR" sz="2000" dirty="0" smtClean="0"/>
              <a:t>Eylül ayından itibaren, okullarımızın açılmasıyla birlikte, öğretmenlerimize ve velilerimize programların ayrıntılı olarak tanıtılacağı toplantılar düzenlenecektir.</a:t>
            </a:r>
          </a:p>
          <a:p>
            <a:r>
              <a:rPr lang="tr-TR" sz="2000" dirty="0" smtClean="0"/>
              <a:t>2017- 2018 eğitim öğretim yılı boyunca öğretmenlerimizin kendi branşlarına dair programları incelemeleri ve uygulamaya yönelik dokümanlar üretmeleri için atölyeler yapılacaktır.</a:t>
            </a:r>
          </a:p>
          <a:p>
            <a:r>
              <a:rPr lang="tr-TR" sz="2000" dirty="0" smtClean="0"/>
              <a:t>2017- 2018 </a:t>
            </a:r>
            <a:r>
              <a:rPr lang="tr-TR" sz="2000" dirty="0" err="1" smtClean="0"/>
              <a:t>eğtim</a:t>
            </a:r>
            <a:r>
              <a:rPr lang="tr-TR" sz="2000" dirty="0" smtClean="0"/>
              <a:t> öğretim yılı sonunda ve 2018- 2019 eğitim öğretim yılı başında öğrencilerimizin  yeni programa geçişte eksikliklerini gidermek amacıyla oryantasyon eğitimleri yapılacaktır.</a:t>
            </a:r>
          </a:p>
          <a:p>
            <a:r>
              <a:rPr lang="tr-TR" sz="2000" b="1" i="1" dirty="0" smtClean="0"/>
              <a:t>2016- 2017 eğitim öğretim yılından başlayan uzun soluklu çalışmalarla yenilenen müfredatlar.</a:t>
            </a:r>
            <a:endParaRPr lang="tr-TR" sz="2000" dirty="0" smtClean="0"/>
          </a:p>
          <a:p>
            <a:r>
              <a:rPr lang="tr-TR" sz="2000" b="1" i="1" dirty="0" smtClean="0"/>
              <a:t>2017- 2018 eğitim öğretim yılı boyunca yapılacak hazırlıklarla 2018- 2019 eğitim öğretim yılında tüm sınıf düzeylerinde ve tüm derslerde uygulamaya konulacaktır.</a:t>
            </a:r>
            <a:endParaRPr lang="tr-TR" sz="2000" dirty="0" smtClean="0"/>
          </a:p>
          <a:p>
            <a:r>
              <a:rPr lang="tr-TR" sz="2000" b="1" i="1" dirty="0" smtClean="0"/>
              <a:t>Böylelikle eğitim öğretim sürecimize istikrarlı ve çok daha güçlü olarak, yeni ve yenilikçi bir şekilde devam edilecektir.</a:t>
            </a:r>
            <a:endParaRPr lang="tr-TR" sz="2000" dirty="0" smtClean="0"/>
          </a:p>
          <a:p>
            <a:endParaRPr lang="tr-TR" sz="2000" dirty="0" smtClean="0"/>
          </a:p>
          <a:p>
            <a:r>
              <a:rPr lang="tr-TR" sz="2000" dirty="0" smtClean="0"/>
              <a:t> </a:t>
            </a:r>
            <a:endParaRPr lang="tr-TR"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5632311"/>
          </a:xfrm>
          <a:prstGeom prst="rect">
            <a:avLst/>
          </a:prstGeom>
          <a:noFill/>
        </p:spPr>
        <p:txBody>
          <a:bodyPr wrap="square" rtlCol="0">
            <a:spAutoFit/>
          </a:bodyPr>
          <a:lstStyle/>
          <a:p>
            <a:r>
              <a:rPr lang="tr-TR" sz="2000" b="1" dirty="0" smtClean="0"/>
              <a:t>EK:3 Yenilenen Müfredatlarla Öğrencilere Kazandırılması hedeflenen yeterlik ve becerilere bilgi, beceri ve tutumlar.</a:t>
            </a:r>
            <a:endParaRPr lang="tr-TR" sz="2000" dirty="0" smtClean="0"/>
          </a:p>
          <a:p>
            <a:r>
              <a:rPr lang="tr-TR" sz="2000" b="1" dirty="0" smtClean="0"/>
              <a:t> </a:t>
            </a:r>
            <a:endParaRPr lang="tr-TR" sz="2000" dirty="0" smtClean="0"/>
          </a:p>
          <a:p>
            <a:r>
              <a:rPr lang="tr-TR" sz="2000" b="1" dirty="0" smtClean="0"/>
              <a:t>Ana dilde iletişim </a:t>
            </a:r>
          </a:p>
          <a:p>
            <a:r>
              <a:rPr lang="tr-TR" sz="2000" dirty="0" smtClean="0"/>
              <a:t>-Yazılı Sözlü Olmayan İletişim araçlarını kullanarak etkili şekilde iletişim kurma.</a:t>
            </a:r>
          </a:p>
          <a:p>
            <a:r>
              <a:rPr lang="tr-TR" sz="2000" dirty="0" smtClean="0"/>
              <a:t>-Ortamın gereklilikleri doğrultusunda iletişim kurma.</a:t>
            </a:r>
          </a:p>
          <a:p>
            <a:r>
              <a:rPr lang="tr-TR" sz="2000" dirty="0" smtClean="0"/>
              <a:t>-Duygu, düşünce ve görüşlerini sözlü ve yazılı olarak ortama uygun ve ikna edici şekilde ifade etme</a:t>
            </a:r>
          </a:p>
          <a:p>
            <a:r>
              <a:rPr lang="tr-TR" sz="2000" dirty="0" smtClean="0"/>
              <a:t>-Dil becerilerini olumlu ve sosyal olarak sorumlu/sağduyulu şekilde kullanma.</a:t>
            </a:r>
          </a:p>
          <a:p>
            <a:r>
              <a:rPr lang="tr-TR" sz="2000" b="1" dirty="0" smtClean="0"/>
              <a:t>YABANCI DİLLERDE İLETİŞİM</a:t>
            </a:r>
          </a:p>
          <a:p>
            <a:r>
              <a:rPr lang="tr-TR" sz="2000" dirty="0" smtClean="0"/>
              <a:t>-Toplumsal gelenekleri, kültürel öğeleri, dil çeşitliliğini fark etme ve takdir etme.</a:t>
            </a:r>
          </a:p>
          <a:p>
            <a:r>
              <a:rPr lang="tr-TR" sz="2000" dirty="0" smtClean="0"/>
              <a:t>-Sözlü ve yazılı mesajları anlama.</a:t>
            </a:r>
          </a:p>
          <a:p>
            <a:r>
              <a:rPr lang="tr-TR" sz="2000" dirty="0" smtClean="0"/>
              <a:t>-İhtiyaçları doğrultusunda metinler okuma, okuduğunu anlama  ve metin üretme.</a:t>
            </a:r>
          </a:p>
          <a:p>
            <a:r>
              <a:rPr lang="tr-TR" sz="2000" dirty="0" smtClean="0"/>
              <a:t> </a:t>
            </a:r>
            <a:endParaRPr lang="tr-TR"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4062651"/>
          </a:xfrm>
          <a:prstGeom prst="rect">
            <a:avLst/>
          </a:prstGeom>
          <a:noFill/>
        </p:spPr>
        <p:txBody>
          <a:bodyPr wrap="square" rtlCol="0">
            <a:spAutoFit/>
          </a:bodyPr>
          <a:lstStyle/>
          <a:p>
            <a:r>
              <a:rPr lang="tr-TR" sz="2000" dirty="0" smtClean="0"/>
              <a:t>-Hayat boyu öğrenmenin parçası olarak resmi olmayan dili ( Günlük konuşma dilini ) öğrenme</a:t>
            </a:r>
          </a:p>
          <a:p>
            <a:r>
              <a:rPr lang="tr-TR" sz="2000" dirty="0" smtClean="0"/>
              <a:t>-Kültürel çeşitliliğe saygı duyma.</a:t>
            </a:r>
          </a:p>
          <a:p>
            <a:r>
              <a:rPr lang="tr-TR" sz="2000" dirty="0" smtClean="0"/>
              <a:t>-Dil öğrenmeye ve uluslararası iletişime merak ve ilgi duyma.</a:t>
            </a:r>
          </a:p>
          <a:p>
            <a:r>
              <a:rPr lang="tr-TR" sz="2000" b="1" dirty="0" smtClean="0"/>
              <a:t>MATEMATİK YETERLİLİĞİ</a:t>
            </a:r>
            <a:endParaRPr lang="tr-TR" sz="2000" dirty="0" smtClean="0"/>
          </a:p>
          <a:p>
            <a:r>
              <a:rPr lang="tr-TR" sz="2000" dirty="0" smtClean="0"/>
              <a:t>-Matematik teorilerini, ölçümleri temel işlemleri, formülleri bilme.</a:t>
            </a:r>
          </a:p>
          <a:p>
            <a:r>
              <a:rPr lang="tr-TR" sz="2000" dirty="0" smtClean="0"/>
              <a:t>-Matematik kavram ve terimlerini anlama ve kullanma.</a:t>
            </a:r>
          </a:p>
          <a:p>
            <a:r>
              <a:rPr lang="tr-TR" sz="2000" dirty="0" smtClean="0"/>
              <a:t>-Günlük hayat durumlarında karşılaşılan problemlerin çözümünde matematiksel düşünme tarzını ( (Mantıksal ve uzamsal düşünme) ve sunumunu formüller, modeller, yapılar, grafikler, tablolar) kullanma.</a:t>
            </a:r>
          </a:p>
          <a:p>
            <a:r>
              <a:rPr lang="tr-TR" sz="2000" dirty="0" smtClean="0"/>
              <a:t>-Temel matematik prensiplerini ve işlemlerini günlük durumlarda(evde ve /veya işte uygulama.</a:t>
            </a:r>
          </a:p>
          <a:p>
            <a:r>
              <a:rPr lang="tr-TR" sz="2000" dirty="0" smtClean="0"/>
              <a:t>-Matematiğe karşı olumlu tutum geliştirme.</a:t>
            </a:r>
            <a:endParaRPr lang="tr-TR"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4401205"/>
          </a:xfrm>
          <a:prstGeom prst="rect">
            <a:avLst/>
          </a:prstGeom>
          <a:noFill/>
        </p:spPr>
        <p:txBody>
          <a:bodyPr wrap="square" rtlCol="0">
            <a:spAutoFit/>
          </a:bodyPr>
          <a:lstStyle/>
          <a:p>
            <a:r>
              <a:rPr lang="tr-TR" sz="2000" b="1" dirty="0" smtClean="0"/>
              <a:t>4) BİLİM VE TEKNOLOJİ YETERLİLİĞİ</a:t>
            </a:r>
            <a:endParaRPr lang="tr-TR" sz="2000" dirty="0" smtClean="0"/>
          </a:p>
          <a:p>
            <a:r>
              <a:rPr lang="tr-TR" sz="2000" dirty="0" smtClean="0"/>
              <a:t>-Doğal hayatı anlamak için sorular sorma ve delile dayalı sonuç çıkarma.</a:t>
            </a:r>
          </a:p>
          <a:p>
            <a:r>
              <a:rPr lang="tr-TR" sz="2000" dirty="0" smtClean="0"/>
              <a:t>-İnsan eylemlerinin sebep olduğu değişimleri kavram</a:t>
            </a:r>
          </a:p>
          <a:p>
            <a:r>
              <a:rPr lang="tr-TR" sz="2000" dirty="0" smtClean="0"/>
              <a:t>-Bireysel olarak doğal hayata sorumluluklarını kavrama</a:t>
            </a:r>
          </a:p>
          <a:p>
            <a:r>
              <a:rPr lang="tr-TR" sz="2000" dirty="0" smtClean="0"/>
              <a:t>-Doğal hayata ilişkin temel prensipleri, temel bilimsel kavramları metotları, teknolojiyi, teknolojik ürünleri ve işlemleri bilme </a:t>
            </a:r>
          </a:p>
          <a:p>
            <a:r>
              <a:rPr lang="tr-TR" sz="2000" dirty="0" smtClean="0"/>
              <a:t>-Bilim ve teknolojinin doğal hayat üzerindeki etkisini kavrama</a:t>
            </a:r>
          </a:p>
          <a:p>
            <a:r>
              <a:rPr lang="tr-TR" sz="2000" dirty="0" smtClean="0"/>
              <a:t>-Bilimsel sorgulamanın özelliklerini kavrama </a:t>
            </a:r>
          </a:p>
          <a:p>
            <a:r>
              <a:rPr lang="tr-TR" sz="2000" dirty="0" smtClean="0"/>
              <a:t>-Sebep sonuç ilişkisi kurma.</a:t>
            </a:r>
          </a:p>
          <a:p>
            <a:r>
              <a:rPr lang="tr-TR" sz="2000" dirty="0" smtClean="0"/>
              <a:t>-Etik ve güvenlikle ilgili konular hakkında bilgi sahibi olma.</a:t>
            </a:r>
          </a:p>
          <a:p>
            <a:r>
              <a:rPr lang="tr-TR" sz="2000" b="1" dirty="0" smtClean="0"/>
              <a:t>DİJİTAL YETERLİK</a:t>
            </a:r>
            <a:endParaRPr lang="tr-TR" sz="2000" dirty="0" smtClean="0"/>
          </a:p>
          <a:p>
            <a:r>
              <a:rPr lang="tr-TR" sz="2000" dirty="0" smtClean="0"/>
              <a:t>-Bilgi çağı teknolojilerinin yapısını günlük hayat durumlarındaki rolünü ve sağladığı fırsatları kavrama.</a:t>
            </a:r>
          </a:p>
          <a:p>
            <a:endParaRPr lang="tr-TR"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4093428"/>
          </a:xfrm>
          <a:prstGeom prst="rect">
            <a:avLst/>
          </a:prstGeom>
          <a:noFill/>
        </p:spPr>
        <p:txBody>
          <a:bodyPr wrap="square" rtlCol="0">
            <a:spAutoFit/>
          </a:bodyPr>
          <a:lstStyle/>
          <a:p>
            <a:r>
              <a:rPr lang="tr-TR" sz="2000" dirty="0" smtClean="0"/>
              <a:t>-Temel bilgisayar uygulamalarını kavrama .</a:t>
            </a:r>
          </a:p>
          <a:p>
            <a:r>
              <a:rPr lang="tr-TR" sz="2000" dirty="0" smtClean="0"/>
              <a:t>-İş, bilgi paylaşımı, öğrenme ve araştırma, boş zamanlarını nitelikli bir biçimde geçirmek için internet ve elektronik medyanın fırsatlarını ve potansiyel risklerini kavrama.</a:t>
            </a:r>
          </a:p>
          <a:p>
            <a:r>
              <a:rPr lang="tr-TR" sz="2000" dirty="0" smtClean="0"/>
              <a:t>-Mevcut bilginin ve bilgi kaynaklarını güvenilirliğini sorgulama.</a:t>
            </a:r>
          </a:p>
          <a:p>
            <a:r>
              <a:rPr lang="tr-TR" sz="2000" dirty="0" smtClean="0"/>
              <a:t>-Etkileşimli medyanın kullanımında dikkat edilmesi gereken yasal ve etik prensipleri kavrama ve etkileşimli medyaya sorumluluk sahibi bir biçimde kullanmak.</a:t>
            </a:r>
          </a:p>
          <a:p>
            <a:r>
              <a:rPr lang="tr-TR" sz="2000" dirty="0" smtClean="0"/>
              <a:t>-Bilgiyi araştırma, toplama eleştirel ve sistematik şekilde kullanma </a:t>
            </a:r>
          </a:p>
          <a:p>
            <a:r>
              <a:rPr lang="tr-TR" sz="2000" dirty="0" smtClean="0"/>
              <a:t>-Sunulan bilgilerin güvenilirliğini sorgulama.</a:t>
            </a:r>
          </a:p>
          <a:p>
            <a:r>
              <a:rPr lang="tr-TR" sz="2000" dirty="0" smtClean="0"/>
              <a:t>-Bilgi üretmek, sunmak ve kavramak için gerekli araçları kullanma.</a:t>
            </a:r>
          </a:p>
          <a:p>
            <a:r>
              <a:rPr lang="tr-TR" sz="2000" dirty="0" smtClean="0"/>
              <a:t>-İnternet tabanlı servislere erişmek, bunları araçlarla ve kullanma.</a:t>
            </a:r>
          </a:p>
          <a:p>
            <a:endParaRPr lang="tr-TR"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4401205"/>
          </a:xfrm>
          <a:prstGeom prst="rect">
            <a:avLst/>
          </a:prstGeom>
          <a:noFill/>
        </p:spPr>
        <p:txBody>
          <a:bodyPr wrap="square" rtlCol="0">
            <a:spAutoFit/>
          </a:bodyPr>
          <a:lstStyle/>
          <a:p>
            <a:r>
              <a:rPr lang="tr-TR" sz="2000" b="1" dirty="0" smtClean="0"/>
              <a:t>ÖĞRENMEYİ ÖĞRENME</a:t>
            </a:r>
            <a:endParaRPr lang="tr-TR" sz="2000" dirty="0" smtClean="0"/>
          </a:p>
          <a:p>
            <a:r>
              <a:rPr lang="tr-TR" sz="2000" dirty="0" smtClean="0"/>
              <a:t>-İş ya da kariyer hedefleri için gerekli yeterlik, bilgi, beceri ve nitelikleri bilme.</a:t>
            </a:r>
          </a:p>
          <a:p>
            <a:r>
              <a:rPr lang="tr-TR" sz="2000" dirty="0" smtClean="0"/>
              <a:t>-Kendi öğrenme stratejilerini, güçlü ve zayıf yönlerini bilme.</a:t>
            </a:r>
          </a:p>
          <a:p>
            <a:r>
              <a:rPr lang="tr-TR" sz="2000" dirty="0" smtClean="0"/>
              <a:t>-Eğitim, hizmet içi eğitim, rehberlik, danışmanlık fırsatlarını araştırma.</a:t>
            </a:r>
          </a:p>
          <a:p>
            <a:r>
              <a:rPr lang="tr-TR" sz="2000" dirty="0" smtClean="0"/>
              <a:t>-Daha sonraki öğrenmeler için gerekli okuryazarlık, matematiksel beceri ve bilgi iletişim teknolojilerini kullanma becerisi edinme ve bunları geliştirme.</a:t>
            </a:r>
          </a:p>
          <a:p>
            <a:r>
              <a:rPr lang="tr-TR" sz="2000" dirty="0" smtClean="0"/>
              <a:t>-Öğrenmeyi ve kariyerini yönetme.</a:t>
            </a:r>
          </a:p>
          <a:p>
            <a:r>
              <a:rPr lang="tr-TR" sz="2000" dirty="0" smtClean="0"/>
              <a:t>-Öz disiplin ve bağımsız çalışma becerileri edinme.</a:t>
            </a:r>
          </a:p>
          <a:p>
            <a:r>
              <a:rPr lang="tr-TR" sz="2000" dirty="0" smtClean="0"/>
              <a:t>-Öğrenme sürecinin bir parçası olarak iş birlikli çalışma, </a:t>
            </a:r>
            <a:r>
              <a:rPr lang="tr-TR" sz="2000" dirty="0" err="1" smtClean="0"/>
              <a:t>hetorojen</a:t>
            </a:r>
            <a:r>
              <a:rPr lang="tr-TR" sz="2000" dirty="0" smtClean="0"/>
              <a:t> gruplardan faydalanma, öğrendiklerini paylaşma.</a:t>
            </a:r>
          </a:p>
          <a:p>
            <a:r>
              <a:rPr lang="tr-TR" sz="2000" dirty="0" smtClean="0"/>
              <a:t>-Kendi öğrenmesini ve çalışmasını değerlendirme.</a:t>
            </a:r>
          </a:p>
          <a:p>
            <a:r>
              <a:rPr lang="tr-TR" sz="2000" dirty="0" smtClean="0"/>
              <a:t>-Gerek duyduğunda nasihat ve bilgi alma.</a:t>
            </a:r>
          </a:p>
          <a:p>
            <a:endParaRPr lang="tr-TR"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4401205"/>
          </a:xfrm>
          <a:prstGeom prst="rect">
            <a:avLst/>
          </a:prstGeom>
          <a:noFill/>
        </p:spPr>
        <p:txBody>
          <a:bodyPr wrap="square" rtlCol="0">
            <a:spAutoFit/>
          </a:bodyPr>
          <a:lstStyle/>
          <a:p>
            <a:r>
              <a:rPr lang="tr-TR" sz="2000" dirty="0" smtClean="0"/>
              <a:t>-Kendisini motive etme ve kendisine güven </a:t>
            </a:r>
            <a:r>
              <a:rPr lang="tr-TR" sz="2000" dirty="0" err="1" smtClean="0"/>
              <a:t>duymna</a:t>
            </a:r>
            <a:r>
              <a:rPr lang="tr-TR" sz="2000" dirty="0" smtClean="0"/>
              <a:t>.</a:t>
            </a:r>
          </a:p>
          <a:p>
            <a:r>
              <a:rPr lang="tr-TR" sz="2000" dirty="0" smtClean="0"/>
              <a:t>-Problem çözme becerisi geliştirme.</a:t>
            </a:r>
          </a:p>
          <a:p>
            <a:r>
              <a:rPr lang="tr-TR" sz="2000" dirty="0" smtClean="0"/>
              <a:t>-Engel ya da değişikliklerle baş edebilme.</a:t>
            </a:r>
          </a:p>
          <a:p>
            <a:r>
              <a:rPr lang="tr-TR" sz="2000" dirty="0" smtClean="0"/>
              <a:t>-Önceki öğrenmelerinden ve deneyimlerinden yararlanma.</a:t>
            </a:r>
          </a:p>
          <a:p>
            <a:r>
              <a:rPr lang="tr-TR" sz="2000" dirty="0" smtClean="0"/>
              <a:t>-Öğrendiklerini çeşitli hayat durumlarında uygulama.</a:t>
            </a:r>
          </a:p>
          <a:p>
            <a:r>
              <a:rPr lang="tr-TR" sz="2000" dirty="0" smtClean="0"/>
              <a:t>-Öğrenme fırsatlarını arama ve değerlendirme.</a:t>
            </a:r>
          </a:p>
          <a:p>
            <a:r>
              <a:rPr lang="tr-TR" sz="2000" b="1" dirty="0" smtClean="0"/>
              <a:t>İNSİYATİF ALMA VE GİRİŞİMCİLİK ALGISI</a:t>
            </a:r>
            <a:endParaRPr lang="tr-TR" sz="2000" dirty="0" smtClean="0"/>
          </a:p>
          <a:p>
            <a:r>
              <a:rPr lang="tr-TR" sz="2000" dirty="0" smtClean="0"/>
              <a:t>-Kişisel, profesyonel ve/veya iş hayatında fırsatların farkına varma.</a:t>
            </a:r>
          </a:p>
          <a:p>
            <a:r>
              <a:rPr lang="tr-TR" sz="2000" dirty="0" smtClean="0"/>
              <a:t>-Etik değerleri benimseme ve sunum yapma.</a:t>
            </a:r>
          </a:p>
          <a:p>
            <a:r>
              <a:rPr lang="tr-TR" sz="2000" dirty="0" smtClean="0"/>
              <a:t>-Uzlaşmacı olma</a:t>
            </a:r>
          </a:p>
          <a:p>
            <a:r>
              <a:rPr lang="tr-TR" sz="2000" dirty="0" smtClean="0"/>
              <a:t>-Bireysel ve grup olarak çalışma.</a:t>
            </a:r>
          </a:p>
          <a:p>
            <a:r>
              <a:rPr lang="tr-TR" sz="2000" dirty="0" smtClean="0"/>
              <a:t>-Kendi güçlü ve zayıf yönlerini tanıma ve sorgulama/değerlendirme.</a:t>
            </a:r>
          </a:p>
          <a:p>
            <a:endParaRPr lang="tr-TR" sz="2000" dirty="0" smtClean="0"/>
          </a:p>
          <a:p>
            <a:endParaRPr lang="tr-TR"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4062651"/>
          </a:xfrm>
          <a:prstGeom prst="rect">
            <a:avLst/>
          </a:prstGeom>
          <a:noFill/>
        </p:spPr>
        <p:txBody>
          <a:bodyPr wrap="square" rtlCol="0">
            <a:spAutoFit/>
          </a:bodyPr>
          <a:lstStyle/>
          <a:p>
            <a:r>
              <a:rPr lang="tr-TR" sz="2000" dirty="0" smtClean="0"/>
              <a:t>-Gerekli olduğunda risk alma.</a:t>
            </a:r>
          </a:p>
          <a:p>
            <a:r>
              <a:rPr lang="tr-TR" sz="2000" dirty="0" smtClean="0"/>
              <a:t>-Durum değerlendirmesi yapma.</a:t>
            </a:r>
          </a:p>
          <a:p>
            <a:r>
              <a:rPr lang="tr-TR" sz="2000" dirty="0" smtClean="0"/>
              <a:t>-Kişisel sosyal ve iş hayatında inisiyatif alma ve yenilikçi düşünme.</a:t>
            </a:r>
          </a:p>
          <a:p>
            <a:r>
              <a:rPr lang="tr-TR" sz="2000" dirty="0" smtClean="0"/>
              <a:t>-Hedeflere ya da kişisel amaçlara ulaşmada karalı olma.</a:t>
            </a:r>
          </a:p>
          <a:p>
            <a:r>
              <a:rPr lang="tr-TR" sz="2000" b="1" dirty="0" smtClean="0"/>
              <a:t>SOSYAL VE KAMUSAL YETERLİLİKLER</a:t>
            </a:r>
            <a:endParaRPr lang="tr-TR" sz="2000" dirty="0" smtClean="0"/>
          </a:p>
          <a:p>
            <a:r>
              <a:rPr lang="tr-TR" sz="2000" dirty="0" smtClean="0"/>
              <a:t>-Farklı toplum ve çevrelerde kabul edilen davranış kurallarını bilme.</a:t>
            </a:r>
          </a:p>
          <a:p>
            <a:r>
              <a:rPr lang="tr-TR" sz="2000" dirty="0" smtClean="0"/>
              <a:t>-Toplum kültürle ilgili temel kavramları bilme.</a:t>
            </a:r>
          </a:p>
          <a:p>
            <a:r>
              <a:rPr lang="tr-TR" sz="2000" dirty="0" smtClean="0"/>
              <a:t>-Kültürel çeşitliliğin farkında olma ve saygı göstermek.</a:t>
            </a:r>
          </a:p>
          <a:p>
            <a:r>
              <a:rPr lang="tr-TR" sz="2000" dirty="0" smtClean="0"/>
              <a:t>-Milli kültürel kimliği özümseme ve kavrama</a:t>
            </a:r>
          </a:p>
          <a:p>
            <a:r>
              <a:rPr lang="tr-TR" sz="2000" dirty="0" smtClean="0"/>
              <a:t>-Hoşgörü gösterme, empati kurma, işbirliği yapma ve stres ve çatışmalarda kaçınma.</a:t>
            </a:r>
          </a:p>
          <a:p>
            <a:r>
              <a:rPr lang="tr-TR" sz="2000" dirty="0" smtClean="0"/>
              <a:t>-Farklı bakış açılarına saygı duyma ve ön yargıların üstesinden gelme.</a:t>
            </a:r>
          </a:p>
          <a:p>
            <a:endParaRPr lang="tr-TR"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3754874"/>
          </a:xfrm>
          <a:prstGeom prst="rect">
            <a:avLst/>
          </a:prstGeom>
          <a:noFill/>
        </p:spPr>
        <p:txBody>
          <a:bodyPr wrap="square" rtlCol="0">
            <a:spAutoFit/>
          </a:bodyPr>
          <a:lstStyle/>
          <a:p>
            <a:r>
              <a:rPr lang="tr-TR" sz="2000" dirty="0" smtClean="0"/>
              <a:t>-Demokrasi, adalet, eşitlik, vatandaşlık, insan hakları konuları ile ilgili yere, ulusal ve uluslararası kuruluşlar hakkında bilgi sahibi olma.</a:t>
            </a:r>
          </a:p>
          <a:p>
            <a:r>
              <a:rPr lang="tr-TR" sz="2000" dirty="0" smtClean="0"/>
              <a:t>-Ülkesinin tarihi ve dünya tarihi hakkında bilgi sahibi olma.</a:t>
            </a:r>
          </a:p>
          <a:p>
            <a:r>
              <a:rPr lang="tr-TR" sz="2000" dirty="0" smtClean="0"/>
              <a:t>-Toplumsal ilişkilerde ve komşuluk ilişkilerinde yapıcı katılım sağlama.</a:t>
            </a:r>
          </a:p>
          <a:p>
            <a:r>
              <a:rPr lang="tr-TR" sz="2000" dirty="0" smtClean="0"/>
              <a:t>-Toplumsal değerleri benimseme, bunlara ve insanların özeline saygı duyma.</a:t>
            </a:r>
          </a:p>
          <a:p>
            <a:r>
              <a:rPr lang="tr-TR" sz="2000" b="1" dirty="0" smtClean="0"/>
              <a:t>KÜLTÜREL FARKINDALIK VE İFADE</a:t>
            </a:r>
            <a:endParaRPr lang="tr-TR" sz="2000" dirty="0" smtClean="0"/>
          </a:p>
          <a:p>
            <a:r>
              <a:rPr lang="tr-TR" sz="2000" dirty="0" smtClean="0"/>
              <a:t>-Yerel, ulusal ve uluslararası kültürel mirasın farkında olma.</a:t>
            </a:r>
          </a:p>
          <a:p>
            <a:r>
              <a:rPr lang="tr-TR" sz="2000" dirty="0" smtClean="0"/>
              <a:t>-Kültürel ve dilsel çeşitliliğin farkında olma.</a:t>
            </a:r>
          </a:p>
          <a:p>
            <a:r>
              <a:rPr lang="tr-TR" sz="2000" dirty="0" smtClean="0"/>
              <a:t>-Hayatta estetik faktörlerinin önemini kavrama.</a:t>
            </a:r>
          </a:p>
          <a:p>
            <a:r>
              <a:rPr lang="tr-TR" sz="2000" dirty="0" smtClean="0"/>
              <a:t>-Sanat eserlerine ve çalışmalarına değer verme ve sanatı takdir etme.</a:t>
            </a:r>
          </a:p>
          <a:p>
            <a:r>
              <a:rPr lang="tr-TR" sz="2000" dirty="0" smtClean="0"/>
              <a:t>-Kültürel hayata katılma.</a:t>
            </a:r>
          </a:p>
          <a:p>
            <a:endParaRPr lang="tr-T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6801862"/>
          </a:xfrm>
          <a:prstGeom prst="rect">
            <a:avLst/>
          </a:prstGeom>
          <a:noFill/>
        </p:spPr>
        <p:txBody>
          <a:bodyPr wrap="square" rtlCol="0">
            <a:spAutoFit/>
          </a:bodyPr>
          <a:lstStyle/>
          <a:p>
            <a:r>
              <a:rPr lang="tr-TR" dirty="0" smtClean="0"/>
              <a:t> </a:t>
            </a:r>
            <a:r>
              <a:rPr lang="tr-TR" sz="2200" b="1" u="sng" dirty="0" smtClean="0"/>
              <a:t>Yenilenen Müfredatlarda Neler yapıldı?</a:t>
            </a:r>
            <a:endParaRPr lang="tr-TR" sz="2200" dirty="0" smtClean="0"/>
          </a:p>
          <a:p>
            <a:r>
              <a:rPr lang="tr-TR" sz="2200" b="1" dirty="0" smtClean="0"/>
              <a:t>Müfredatlarda Yapılan Başlıca Değişiklikler</a:t>
            </a:r>
            <a:endParaRPr lang="tr-TR" sz="2200" dirty="0" smtClean="0"/>
          </a:p>
          <a:p>
            <a:r>
              <a:rPr lang="tr-TR" sz="2200" dirty="0" smtClean="0"/>
              <a:t>Okullarda uygulanan müfredatlar,sosyal davranış modelleri sağlayarak öğrencilerin değer sistemlerinin gelişmesinde önemli rol oynar. Okuldaki etkinlikler, aleni yahut örtük olarak öğrencilerin değerlere ilişkin bilgi ve kavrayışlarını, toplumun bir üyesi olarak belirli değerleri davranışa dönüştürmeleri  için gereken becerileri geliştirmelerine yardımcı olur.</a:t>
            </a:r>
          </a:p>
          <a:p>
            <a:r>
              <a:rPr lang="tr-TR" sz="2200" dirty="0" smtClean="0"/>
              <a:t>Önceki müfredatlardan farklı olarak yenilenen müfredatlarda değerler ve değer eğitimi müfredatlarının odağını oluşturmuştur.Bu doğrultuda mevcut müfredatları  (eğitim öğretim hedefleriyle) ilişkilendirilerek öğrencilere aktarılması hedeflenen  milli, manevi ve evrensel değerler 10 (On) ana başlık altında toplanmış, bu değerlere ilişkin  tutum ve davranışlar belirlenmiştir.</a:t>
            </a:r>
          </a:p>
          <a:p>
            <a:pPr lvl="0"/>
            <a:r>
              <a:rPr lang="tr-TR" sz="2200" dirty="0" smtClean="0"/>
              <a:t>Değer eğitiminin eğitimin asıl amaçlarında biri olduğu, eğitimin nihai gayesi ve ruhu olduğu, ayrı bir müfredat konu/öğrenme alanı olarak görülmemesi gerektiği, bu bakımdan okullar  ve öğretmenlerin değerleri müfredatların bütünleyici bir parçası olarak ele alması ve uygun yaklaşımları kullanarak öğrencilerine kazandırması,</a:t>
            </a: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3785652"/>
          </a:xfrm>
          <a:prstGeom prst="rect">
            <a:avLst/>
          </a:prstGeom>
          <a:noFill/>
        </p:spPr>
        <p:txBody>
          <a:bodyPr wrap="square" rtlCol="0">
            <a:spAutoFit/>
          </a:bodyPr>
          <a:lstStyle/>
          <a:p>
            <a:r>
              <a:rPr lang="tr-TR" sz="2000" b="1" dirty="0" smtClean="0"/>
              <a:t>2017-2018 Eylül Dönemi Mesleki Çalışmalar Süreci Müfredat Bilgilendirme Takvimi</a:t>
            </a:r>
            <a:endParaRPr lang="tr-TR" sz="2000" dirty="0" smtClean="0"/>
          </a:p>
          <a:p>
            <a:r>
              <a:rPr lang="tr-TR" sz="2000" dirty="0" smtClean="0">
                <a:solidFill>
                  <a:srgbClr val="FF0000"/>
                </a:solidFill>
              </a:rPr>
              <a:t>1-  22-25 Ağustos 2017</a:t>
            </a:r>
          </a:p>
          <a:p>
            <a:r>
              <a:rPr lang="tr-TR" sz="2000" dirty="0" smtClean="0"/>
              <a:t>       İlçe Milli Eğitim Müdürleri kendi ilçelerinde Okul Müdürleri ve zümre başkanlarıyla bilgilendirme toplantısı yapacaktır.</a:t>
            </a:r>
          </a:p>
          <a:p>
            <a:r>
              <a:rPr lang="tr-TR" sz="2000" dirty="0" smtClean="0">
                <a:solidFill>
                  <a:srgbClr val="FF0000"/>
                </a:solidFill>
              </a:rPr>
              <a:t>2- 05-06 Eylül 2017</a:t>
            </a:r>
          </a:p>
          <a:p>
            <a:r>
              <a:rPr lang="tr-TR" sz="2000" dirty="0" smtClean="0"/>
              <a:t>     İl Milli Eğitim Müdürü, </a:t>
            </a:r>
            <a:r>
              <a:rPr lang="tr-TR" sz="2000" dirty="0" err="1" smtClean="0"/>
              <a:t>İlçce</a:t>
            </a:r>
            <a:r>
              <a:rPr lang="tr-TR" sz="2000" dirty="0" smtClean="0"/>
              <a:t> Milli Eğitim Müdürü ve İl </a:t>
            </a:r>
            <a:r>
              <a:rPr lang="tr-TR" sz="2000" dirty="0" err="1" smtClean="0"/>
              <a:t>formatörlerince</a:t>
            </a:r>
            <a:r>
              <a:rPr lang="tr-TR" sz="2000" dirty="0" smtClean="0"/>
              <a:t> eğitimcilere verilecek eğitimin planlaması yapacaktır.</a:t>
            </a:r>
          </a:p>
          <a:p>
            <a:r>
              <a:rPr lang="tr-TR" sz="2000" dirty="0" smtClean="0">
                <a:solidFill>
                  <a:srgbClr val="FF0000"/>
                </a:solidFill>
              </a:rPr>
              <a:t>3- 07-15 Eylül 2017 </a:t>
            </a:r>
          </a:p>
          <a:p>
            <a:r>
              <a:rPr lang="tr-TR" sz="2000" dirty="0" err="1" smtClean="0"/>
              <a:t>Formatörler</a:t>
            </a:r>
            <a:r>
              <a:rPr lang="tr-TR" sz="2000" dirty="0" smtClean="0"/>
              <a:t> kendi branşlarındaki öğretmenlere eğitim vereceklerdir.</a:t>
            </a:r>
          </a:p>
          <a:p>
            <a:r>
              <a:rPr lang="tr-TR" sz="2000" dirty="0" smtClean="0"/>
              <a:t>4- 15 Eylül 2017 tarihinde ise,</a:t>
            </a:r>
          </a:p>
          <a:p>
            <a:r>
              <a:rPr lang="tr-TR" sz="2000" dirty="0" err="1" smtClean="0">
                <a:hlinkClick r:id="rId2"/>
              </a:rPr>
              <a:t>magirman</a:t>
            </a:r>
            <a:r>
              <a:rPr lang="tr-TR" sz="2000" dirty="0" smtClean="0">
                <a:hlinkClick r:id="rId2"/>
              </a:rPr>
              <a:t>@</a:t>
            </a:r>
            <a:r>
              <a:rPr lang="tr-TR" sz="2000" dirty="0" err="1" smtClean="0">
                <a:hlinkClick r:id="rId2"/>
              </a:rPr>
              <a:t>meb</a:t>
            </a:r>
            <a:r>
              <a:rPr lang="tr-TR" sz="2000" dirty="0" smtClean="0">
                <a:hlinkClick r:id="rId2"/>
              </a:rPr>
              <a:t>.gov.tr</a:t>
            </a:r>
            <a:r>
              <a:rPr lang="tr-TR" sz="2000" dirty="0" smtClean="0"/>
              <a:t> adresine raporlar iletilecektir.</a:t>
            </a:r>
            <a:endParaRPr lang="tr-T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6524863"/>
          </a:xfrm>
          <a:prstGeom prst="rect">
            <a:avLst/>
          </a:prstGeom>
          <a:noFill/>
        </p:spPr>
        <p:txBody>
          <a:bodyPr wrap="square" rtlCol="0">
            <a:spAutoFit/>
          </a:bodyPr>
          <a:lstStyle/>
          <a:p>
            <a:pPr lvl="0"/>
            <a:r>
              <a:rPr lang="tr-TR" sz="2000" dirty="0" smtClean="0"/>
              <a:t>Değerlerin yalnızca müfredatlarda yer alan lafızlar olmaktan çıkarılması, öğrencilere okul içinde ve dışında değerleri pratiğe dönüştürmeleri için uygun ve etkili fırsatlar sağlanması ,</a:t>
            </a:r>
          </a:p>
          <a:p>
            <a:pPr lvl="0"/>
            <a:r>
              <a:rPr lang="tr-TR" sz="2000" dirty="0" smtClean="0"/>
              <a:t>Değerlerin anlamlı ve kalıcı olması için öğrencilere kazanımların içerik boyutu (konusu )ile ilişkilendirilerek ve konu anlatımından ziyade öğrencilerin akıl yürütme , sorgulama , araştırma  yorum yapma bağlantı kurma  ve değerlendirme becerilerini  kullanabilecekleri  drama, rol oynama  vb.  çalışmalarla aktarılması ,</a:t>
            </a:r>
          </a:p>
          <a:p>
            <a:pPr lvl="0"/>
            <a:r>
              <a:rPr lang="tr-TR" sz="2000" dirty="0" smtClean="0"/>
              <a:t>Öğrencilerin kendilerini güvende hissedecekleri , destekleyici , toplum bilincini geliştiren , karşılıklı  sevgi ve saygıya dayanan bir sınıf ortamı oluşturulması,</a:t>
            </a:r>
          </a:p>
          <a:p>
            <a:pPr lvl="0"/>
            <a:r>
              <a:rPr lang="tr-TR" sz="2000" dirty="0" smtClean="0"/>
              <a:t>Değerlerin aktarılmasının sadece sınıf veya okul ortamı ile sınırlı kalmaması, okul aile iş birliğinin sağlanması gerekliliği vurgulanmıştır.</a:t>
            </a:r>
          </a:p>
          <a:p>
            <a:r>
              <a:rPr lang="tr-TR" sz="2000" dirty="0" smtClean="0"/>
              <a:t>Müfredatlarla öğrencilere aktarılması hedeflenen kök değerler şunlardır.:adalet,dostluk, dürüstlük, öz denetim, sabır, saygı, sevgi, sorumluluk, vatanseverlik, yardım severlik.</a:t>
            </a:r>
          </a:p>
          <a:p>
            <a:r>
              <a:rPr lang="tr-TR" sz="2000" dirty="0" smtClean="0"/>
              <a:t>Teknoloji çağından bilgi çağına geçilmesiyle birlikte son yıllarda meydana gelen bilimsellik, teknolojik , </a:t>
            </a:r>
            <a:r>
              <a:rPr lang="tr-TR" sz="2000" dirty="0" err="1" smtClean="0"/>
              <a:t>sısyal</a:t>
            </a:r>
            <a:r>
              <a:rPr lang="tr-TR" sz="2000" dirty="0" smtClean="0"/>
              <a:t> değişim ve gelişmeler ışığında toplumun  gelecek nesillerden beklentileri </a:t>
            </a:r>
            <a:r>
              <a:rPr lang="tr-TR" sz="2000" i="1" dirty="0" smtClean="0"/>
              <a:t>1Sıralanan 10 kök değere ilişkin örnek tutum ve davranışlar Ek 2’ </a:t>
            </a:r>
            <a:r>
              <a:rPr lang="tr-TR" sz="2000" i="1" dirty="0" err="1" smtClean="0"/>
              <a:t>te</a:t>
            </a:r>
            <a:r>
              <a:rPr lang="tr-TR" sz="2000" i="1" dirty="0" smtClean="0"/>
              <a:t> ayrıntılı olarak sunulmuştur.</a:t>
            </a:r>
            <a:endParaRPr lang="tr-TR" sz="2000"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5539978"/>
          </a:xfrm>
          <a:prstGeom prst="rect">
            <a:avLst/>
          </a:prstGeom>
          <a:noFill/>
        </p:spPr>
        <p:txBody>
          <a:bodyPr wrap="square" rtlCol="0">
            <a:spAutoFit/>
          </a:bodyPr>
          <a:lstStyle/>
          <a:p>
            <a:pPr algn="just"/>
            <a:r>
              <a:rPr lang="tr-TR" sz="2100" dirty="0" smtClean="0"/>
              <a:t>Diğer birimlerin birim amirleri  de süreç içinde görev alanlarının gerekli kıldığı toplantılarda hazır bulunmuştur.</a:t>
            </a:r>
          </a:p>
          <a:p>
            <a:pPr lvl="0" algn="just"/>
            <a:r>
              <a:rPr lang="tr-TR" sz="2100" dirty="0" smtClean="0"/>
              <a:t>Temel Eğitim Genel Müdürlüğü, Ortaöğretim Genel Müdürlüğü ve Din Öğretimi Genel Müdürlüğü tarafından taslak müfredatlar, bir buçuk yıl süren yoğun ve kapsamlı bir çalışma sonunda tamamlanmış  ve Kasım 2016’da başlayan bir takvimle  Talim ve Terbiye Kurulu Başkanlığına Teslim </a:t>
            </a:r>
            <a:r>
              <a:rPr lang="tr-TR" sz="2100" dirty="0" err="1" smtClean="0"/>
              <a:t>eidilmiştir</a:t>
            </a:r>
            <a:r>
              <a:rPr lang="tr-TR" sz="2100" dirty="0" smtClean="0"/>
              <a:t>. Talim  v e Terbiye Kurulu </a:t>
            </a:r>
            <a:r>
              <a:rPr lang="tr-TR" sz="2100" dirty="0" err="1" smtClean="0"/>
              <a:t>Başkanyığında</a:t>
            </a:r>
            <a:r>
              <a:rPr lang="tr-TR" sz="2100" dirty="0" smtClean="0"/>
              <a:t> oluşturulan çalışma gurupları tarafından taslak müfredatların ön incelemesi yapılmış, daha sonra “hazırlayan gurup”lar ile  “</a:t>
            </a:r>
            <a:r>
              <a:rPr lang="tr-TR" sz="2100" dirty="0" err="1" smtClean="0"/>
              <a:t>inceyen</a:t>
            </a:r>
            <a:r>
              <a:rPr lang="tr-TR" sz="2100" dirty="0" smtClean="0"/>
              <a:t> gurup “</a:t>
            </a:r>
            <a:r>
              <a:rPr lang="tr-TR" sz="2100" dirty="0" err="1" smtClean="0"/>
              <a:t>larbirlbikte</a:t>
            </a:r>
            <a:r>
              <a:rPr lang="tr-TR" sz="2100" dirty="0" smtClean="0"/>
              <a:t> çalışmaya devam etmişlerdir.</a:t>
            </a:r>
          </a:p>
          <a:p>
            <a:pPr lvl="0" algn="just"/>
            <a:r>
              <a:rPr lang="tr-TR" sz="2100" dirty="0" smtClean="0"/>
              <a:t>Taslak müfredatlar, 13 Ocak 2017 tarihinde Milli Eğitim Bakanımız Sayın İsmet YILMAZ tarafından düzenlenen bir basın toplantısıyla kamuoyunun görüşlerine sunulmuştur.13 Ocak 2017 tarihinde “askıya çıkarılan” taslak müfredatlar, 10 Şubat 2017 tarihine kadar , 27 gün süreyle müfredat.</a:t>
            </a:r>
            <a:r>
              <a:rPr lang="tr-TR" sz="2100" dirty="0" err="1" smtClean="0"/>
              <a:t>meb</a:t>
            </a:r>
            <a:r>
              <a:rPr lang="tr-TR" sz="2100" dirty="0" smtClean="0"/>
              <a:t>.gov.tr adresinde incelemeye ve görüş bildirimine açık tutulmuştur.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6524863"/>
          </a:xfrm>
          <a:prstGeom prst="rect">
            <a:avLst/>
          </a:prstGeom>
          <a:noFill/>
        </p:spPr>
        <p:txBody>
          <a:bodyPr wrap="square" rtlCol="0">
            <a:spAutoFit/>
          </a:bodyPr>
          <a:lstStyle/>
          <a:p>
            <a:r>
              <a:rPr lang="tr-TR" sz="2200" dirty="0" smtClean="0"/>
              <a:t>Bu süre zarfında “müfredat.</a:t>
            </a:r>
            <a:r>
              <a:rPr lang="tr-TR" sz="2200" dirty="0" err="1" smtClean="0"/>
              <a:t>meb</a:t>
            </a:r>
            <a:r>
              <a:rPr lang="tr-TR" sz="2200" dirty="0" smtClean="0"/>
              <a:t>.gov.tr” adresi üzerinden 175.342;TTKB kurumsal e-posta adresi aracılığı ile de 8.850 görüş bildirilmiştir. Ayrıca kurumun </a:t>
            </a:r>
            <a:r>
              <a:rPr lang="tr-TR" sz="2200" dirty="0" err="1" smtClean="0"/>
              <a:t>Facebook</a:t>
            </a:r>
            <a:r>
              <a:rPr lang="tr-TR" sz="2200" dirty="0" smtClean="0"/>
              <a:t> hesabında 91.487 görüntüleme,31.268 etkileşim, </a:t>
            </a:r>
            <a:r>
              <a:rPr lang="tr-TR" sz="2200" dirty="0" err="1" smtClean="0"/>
              <a:t>Twitter</a:t>
            </a:r>
            <a:r>
              <a:rPr lang="tr-TR" sz="2200" dirty="0" smtClean="0"/>
              <a:t> hesabında ise 530 milyon görüntüleme , 19 milyon 100 bin profil ziyareti gerçekleştirilmiştir.</a:t>
            </a:r>
          </a:p>
          <a:p>
            <a:pPr lvl="0"/>
            <a:r>
              <a:rPr lang="tr-TR" sz="2200" dirty="0" smtClean="0"/>
              <a:t>Müfredatların askıda kaldığı 13.01.2017-10.02.2017 tarihleri arasında toplumun her kesiminden kişiler, kurum ve kuruluşlar görüş ve önerilerini iletmiştir.</a:t>
            </a:r>
          </a:p>
          <a:p>
            <a:pPr lvl="0"/>
            <a:r>
              <a:rPr lang="tr-TR" sz="2200" dirty="0" smtClean="0"/>
              <a:t>Akademisyen öğretmenlerden oluşan çalışma guruplarından oluşan çalışma guruplarında görev almış 360 kişinin katılımıyla gerçekleştirilen bir </a:t>
            </a:r>
            <a:r>
              <a:rPr lang="tr-TR" sz="2200" dirty="0" err="1" smtClean="0"/>
              <a:t>çalıştayda</a:t>
            </a:r>
            <a:r>
              <a:rPr lang="tr-TR" sz="2200" dirty="0" smtClean="0"/>
              <a:t> kamuoyundan gelen  geri bildirimler büyük bir hassasiyetle değerlendirilmiştir.</a:t>
            </a:r>
          </a:p>
          <a:p>
            <a:pPr lvl="0"/>
            <a:r>
              <a:rPr lang="tr-TR" sz="2200" dirty="0" smtClean="0"/>
              <a:t>TTKB bünyesindeki komisyonlar </a:t>
            </a:r>
            <a:r>
              <a:rPr lang="tr-TR" sz="2200" dirty="0" err="1" smtClean="0"/>
              <a:t>çalıştaydaki</a:t>
            </a:r>
            <a:r>
              <a:rPr lang="tr-TR" sz="2200" dirty="0" smtClean="0"/>
              <a:t> değerlendirmeleri dikkate alarak düzenlemeleri yapmış ve taslak müfredatları Talim ve Terbiye Kurulu Başkanlığına sunmuştur.</a:t>
            </a:r>
          </a:p>
          <a:p>
            <a:pPr lvl="0"/>
            <a:r>
              <a:rPr lang="tr-TR" sz="2200" dirty="0" smtClean="0"/>
              <a:t>Talim ve Terbiye Kurulu Başkanlığı tarafından onaylanan taslak müfredatlar , Milli Eğitim Bakanlığımıza arz edilmiş  ve 02 Mayıs 2017 tarihinde yenilenen müfredatlar için gerekli onay alınmıştır.</a:t>
            </a:r>
          </a:p>
          <a:p>
            <a:endParaRPr lang="tr-TR"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5970865"/>
          </a:xfrm>
          <a:prstGeom prst="rect">
            <a:avLst/>
          </a:prstGeom>
          <a:noFill/>
        </p:spPr>
        <p:txBody>
          <a:bodyPr wrap="square" rtlCol="0">
            <a:spAutoFit/>
          </a:bodyPr>
          <a:lstStyle/>
          <a:p>
            <a:r>
              <a:rPr lang="tr-TR" sz="2400" b="1" u="sng" dirty="0" smtClean="0"/>
              <a:t>Müfredatlarda Öne Çıkan Yenilikler Nelerdir?</a:t>
            </a:r>
            <a:endParaRPr lang="tr-TR" sz="2400" dirty="0" smtClean="0"/>
          </a:p>
          <a:p>
            <a:r>
              <a:rPr lang="tr-TR" sz="2400" dirty="0" smtClean="0"/>
              <a:t>Yenilenen Müfredatlarda Yapılan Değişiklik, Yenilik ve Yenilemeler</a:t>
            </a:r>
          </a:p>
          <a:p>
            <a:pPr lvl="0"/>
            <a:r>
              <a:rPr lang="tr-TR" sz="2400" dirty="0" smtClean="0"/>
              <a:t>Yenilenen müfredatların sade ve anlaşılır olması ön planda tutulmuştur. Bu bakımdan uygulanmakta olan müfredatların yoğun olan genel giriş bölümleri sadeleştirilmiştir .Müfredatların  temel felsefesi öğrenme öğretme yaklaşımı, ölçme ve değerlendirme yaklaşımı rehberlik değer eğitimi gibi hususlara ilişkin açıklamalarda önemli noktalar vurgulanarak  ortak genel ve yalın hale getirilmiştir.Yenilenen Müfredata ilişkin hususlara dair ayrıntılı açıklama , etkinlik ve örneklerin  oluşturulacak broşürler ve internet sitesi  (</a:t>
            </a:r>
            <a:r>
              <a:rPr lang="tr-TR" sz="2400" dirty="0" err="1" smtClean="0"/>
              <a:t>murfedat</a:t>
            </a:r>
            <a:r>
              <a:rPr lang="tr-TR" sz="2400" dirty="0" smtClean="0"/>
              <a:t>.</a:t>
            </a:r>
            <a:r>
              <a:rPr lang="tr-TR" sz="2400" dirty="0" err="1" smtClean="0"/>
              <a:t>meb</a:t>
            </a:r>
            <a:r>
              <a:rPr lang="tr-TR" sz="2400" dirty="0" smtClean="0"/>
              <a:t>.gov.tr)aracılıyla öğretmen  ve öğrencilerin kullanımına sunulması  planlanmıştır ve bu plan doğrultusunda çalışmalar devam etmektedir.</a:t>
            </a:r>
          </a:p>
          <a:p>
            <a:endParaRPr lang="tr-TR"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5847755"/>
          </a:xfrm>
          <a:prstGeom prst="rect">
            <a:avLst/>
          </a:prstGeom>
          <a:noFill/>
        </p:spPr>
        <p:txBody>
          <a:bodyPr wrap="square" rtlCol="0">
            <a:spAutoFit/>
          </a:bodyPr>
          <a:lstStyle/>
          <a:p>
            <a:pPr lvl="0"/>
            <a:r>
              <a:rPr lang="tr-TR" sz="2200" dirty="0" smtClean="0"/>
              <a:t>Öğrencilere  kazandırılması hedeflenen yeterlilik ve beceriler belirlenirken  derslerin kendine has özelikleri dikkate alınmıştır. ‘’Yeterlilik ve Beceriler’’ başlığı altında ilgili yeterlilik ve becerilere ilişkin kısa tanımlamaların yanı sıra bunların kazandırılmasında kullanılabilecek öğretim yöntem ve tekniklerine dair kısa açıklamalara yer verilmiştir Müfredatlarda yer alan yeterlilik ve beceriler Türkiye Yeterlilikler Çerçevesi. Adı altında yayımlanan ve her ülkenin kendi eğitim sistemine uyarladığı Avrupa Yenilikler Çerçevesi’nde yer alan tanımlamalar.Türk kültürü ve toplumunun </a:t>
            </a:r>
            <a:r>
              <a:rPr lang="tr-TR" sz="2200" dirty="0" err="1" smtClean="0"/>
              <a:t>ihtiyacları</a:t>
            </a:r>
            <a:r>
              <a:rPr lang="tr-TR" sz="2200" dirty="0" smtClean="0"/>
              <a:t> ve beklentileri doğrultusunda müfredatlara yansıtılmıştır.</a:t>
            </a:r>
          </a:p>
          <a:p>
            <a:r>
              <a:rPr lang="tr-TR" sz="2200" dirty="0" smtClean="0"/>
              <a:t>Yenilenen müfredatlar ile öğrencilere kazandırılması hedeflenen temel yeterliklilik ve beceriler tüm disiplin alanları için ortak olarak verilmiştir.Bu yeterlilik ve beceriler müfredatlarda disiplin alanlarının kazanımları ve/veya açıklamalarıyla doğrudan yahut dolaylı bir şekilde ilişkilendirilmiştir.</a:t>
            </a:r>
            <a:r>
              <a:rPr lang="tr-TR" sz="2200" b="1" dirty="0" smtClean="0"/>
              <a:t>21 yüzyıl becerileri</a:t>
            </a:r>
            <a:r>
              <a:rPr lang="tr-TR" sz="2200" dirty="0" smtClean="0"/>
              <a:t> olarak 	adlandırılan ve yeni yüzyılın mezunlarının sahip olması beklenilen  yeterlilik ve beceriler de kazanımların ve kazanım açıklamalarının</a:t>
            </a:r>
            <a:endParaRPr lang="tr-TR"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500034" y="214290"/>
            <a:ext cx="8072494" cy="4893647"/>
          </a:xfrm>
          <a:prstGeom prst="rect">
            <a:avLst/>
          </a:prstGeom>
          <a:noFill/>
        </p:spPr>
        <p:txBody>
          <a:bodyPr wrap="square" rtlCol="0">
            <a:spAutoFit/>
          </a:bodyPr>
          <a:lstStyle/>
          <a:p>
            <a:pPr lvl="0"/>
            <a:r>
              <a:rPr lang="tr-TR" sz="2400" dirty="0" smtClean="0"/>
              <a:t>yapılandırılmasında göz önünde bulundurulmuştur. Ders içeriklerine ve gerekliklerine paralel şekilde uygulanmakta olan müfredatlardan farklı olarak 21. Yüzyıl becerileri başlığı altında geçen okuryazarlık (sağlık okuryazarlığı, bilimsel okuryazarlık,çevre okuryazarlığı, Finansal okuryazarlık, Teknoloji okuryazarlığı, Bilgi okuryazarlığı, Medya okuryazarlığı vb) soysa kültürel </a:t>
            </a:r>
            <a:r>
              <a:rPr lang="tr-TR" sz="2400" dirty="0" err="1" smtClean="0"/>
              <a:t>farkındalık</a:t>
            </a:r>
            <a:r>
              <a:rPr lang="tr-TR" sz="2400" dirty="0" smtClean="0"/>
              <a:t> gibi kişisel ve kişiler arası ve </a:t>
            </a:r>
            <a:r>
              <a:rPr lang="tr-TR" sz="2400" dirty="0" err="1" smtClean="0"/>
              <a:t>bilşsel</a:t>
            </a:r>
            <a:r>
              <a:rPr lang="tr-TR" sz="2400" dirty="0" smtClean="0"/>
              <a:t> becerilere yer verilmiştir.</a:t>
            </a:r>
          </a:p>
          <a:p>
            <a:pPr lvl="0"/>
            <a:r>
              <a:rPr lang="tr-TR" sz="2400" dirty="0" smtClean="0"/>
              <a:t>Müfredatlarda disiplin alanlarında özgü yeterlik ve becerilere yer verilmesine de dikkat edilmiştir.Yeterlilik ve beceriler verilirken bunların sadece birer kavram olarak değil disiplin alanına özgü bilgi ve temel becerilerle ilişkilendirilmesine önem verilmiştir.   </a:t>
            </a:r>
            <a:endParaRPr lang="tr-TR" sz="24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3115</Words>
  <PresentationFormat>Ekran Gösterisi (4:3)</PresentationFormat>
  <Paragraphs>185</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mem2</dc:creator>
  <cp:lastModifiedBy>Ergin</cp:lastModifiedBy>
  <cp:revision>13</cp:revision>
  <dcterms:created xsi:type="dcterms:W3CDTF">2017-08-22T11:03:35Z</dcterms:created>
  <dcterms:modified xsi:type="dcterms:W3CDTF">2017-08-23T14:20:21Z</dcterms:modified>
</cp:coreProperties>
</file>